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256" r:id="rId2"/>
    <p:sldId id="258" r:id="rId3"/>
    <p:sldId id="259" r:id="rId4"/>
    <p:sldId id="307" r:id="rId5"/>
    <p:sldId id="326" r:id="rId6"/>
    <p:sldId id="333" r:id="rId7"/>
    <p:sldId id="312" r:id="rId8"/>
    <p:sldId id="276" r:id="rId9"/>
    <p:sldId id="308" r:id="rId10"/>
    <p:sldId id="262" r:id="rId11"/>
    <p:sldId id="323" r:id="rId12"/>
    <p:sldId id="327" r:id="rId13"/>
    <p:sldId id="328" r:id="rId14"/>
    <p:sldId id="329" r:id="rId15"/>
    <p:sldId id="339" r:id="rId16"/>
    <p:sldId id="263" r:id="rId17"/>
    <p:sldId id="264" r:id="rId18"/>
    <p:sldId id="266" r:id="rId19"/>
    <p:sldId id="267" r:id="rId20"/>
    <p:sldId id="269" r:id="rId21"/>
    <p:sldId id="270" r:id="rId22"/>
    <p:sldId id="271" r:id="rId23"/>
    <p:sldId id="268" r:id="rId24"/>
    <p:sldId id="272" r:id="rId25"/>
    <p:sldId id="331" r:id="rId26"/>
    <p:sldId id="273" r:id="rId27"/>
    <p:sldId id="274" r:id="rId28"/>
    <p:sldId id="297" r:id="rId29"/>
    <p:sldId id="298" r:id="rId30"/>
    <p:sldId id="309" r:id="rId31"/>
    <p:sldId id="310" r:id="rId32"/>
    <p:sldId id="275" r:id="rId33"/>
    <p:sldId id="304" r:id="rId34"/>
    <p:sldId id="284" r:id="rId35"/>
    <p:sldId id="285" r:id="rId36"/>
    <p:sldId id="282" r:id="rId37"/>
    <p:sldId id="283" r:id="rId38"/>
    <p:sldId id="286" r:id="rId39"/>
    <p:sldId id="287" r:id="rId40"/>
    <p:sldId id="306" r:id="rId41"/>
    <p:sldId id="305" r:id="rId42"/>
    <p:sldId id="325" r:id="rId43"/>
    <p:sldId id="295" r:id="rId44"/>
    <p:sldId id="316" r:id="rId45"/>
    <p:sldId id="334" r:id="rId46"/>
    <p:sldId id="341" r:id="rId47"/>
    <p:sldId id="340" r:id="rId48"/>
    <p:sldId id="291" r:id="rId49"/>
    <p:sldId id="292" r:id="rId50"/>
    <p:sldId id="322" r:id="rId51"/>
    <p:sldId id="335" r:id="rId52"/>
    <p:sldId id="336" r:id="rId53"/>
    <p:sldId id="337" r:id="rId54"/>
    <p:sldId id="293" r:id="rId55"/>
    <p:sldId id="294" r:id="rId56"/>
    <p:sldId id="338" r:id="rId57"/>
    <p:sldId id="315" r:id="rId58"/>
    <p:sldId id="277" r:id="rId59"/>
    <p:sldId id="279" r:id="rId60"/>
    <p:sldId id="280" r:id="rId61"/>
    <p:sldId id="289" r:id="rId62"/>
    <p:sldId id="290" r:id="rId63"/>
    <p:sldId id="313" r:id="rId64"/>
    <p:sldId id="317" r:id="rId65"/>
    <p:sldId id="321" r:id="rId66"/>
    <p:sldId id="318" r:id="rId67"/>
    <p:sldId id="319" r:id="rId68"/>
    <p:sldId id="344" r:id="rId69"/>
    <p:sldId id="346" r:id="rId70"/>
    <p:sldId id="348" r:id="rId71"/>
    <p:sldId id="350"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1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A7D9C-4E9B-CF43-A571-A1CE63C83BCB}" type="datetimeFigureOut">
              <a:rPr lang="en-US" smtClean="0"/>
              <a:t>5/2/16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33263F-17A8-8545-9526-71822621BBAB}" type="slidenum">
              <a:rPr lang="en-US" smtClean="0"/>
              <a:t>‹#›</a:t>
            </a:fld>
            <a:endParaRPr lang="en-US"/>
          </a:p>
        </p:txBody>
      </p:sp>
    </p:spTree>
    <p:extLst>
      <p:ext uri="{BB962C8B-B14F-4D97-AF65-F5344CB8AC3E}">
        <p14:creationId xmlns:p14="http://schemas.microsoft.com/office/powerpoint/2010/main" val="41108452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a:t>
            </a:fld>
            <a:endParaRPr lang="en-US"/>
          </a:p>
        </p:txBody>
      </p:sp>
    </p:spTree>
    <p:extLst>
      <p:ext uri="{BB962C8B-B14F-4D97-AF65-F5344CB8AC3E}">
        <p14:creationId xmlns:p14="http://schemas.microsoft.com/office/powerpoint/2010/main" val="651709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Loop 1: Frontal lobe to brainstem;</a:t>
            </a:r>
            <a:r>
              <a:rPr lang="en-US" baseline="0" dirty="0" smtClean="0"/>
              <a:t> </a:t>
            </a:r>
            <a:r>
              <a:rPr lang="en-US" dirty="0" smtClean="0"/>
              <a:t>Loop</a:t>
            </a:r>
            <a:r>
              <a:rPr lang="en-US" baseline="0" dirty="0" smtClean="0"/>
              <a:t> 2: Pons to sacral micturition center; Loop 3: Sacral micturition center S2-S4; Loop 4: cerebral to sacral</a:t>
            </a:r>
          </a:p>
          <a:p>
            <a:r>
              <a:rPr lang="en-US" baseline="0" dirty="0" smtClean="0"/>
              <a:t>--bladder retraining, quick flicks</a:t>
            </a:r>
          </a:p>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24</a:t>
            </a:fld>
            <a:endParaRPr lang="en-US"/>
          </a:p>
        </p:txBody>
      </p:sp>
    </p:spTree>
    <p:extLst>
      <p:ext uri="{BB962C8B-B14F-4D97-AF65-F5344CB8AC3E}">
        <p14:creationId xmlns:p14="http://schemas.microsoft.com/office/powerpoint/2010/main" val="394207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a:t>
            </a:r>
          </a:p>
          <a:p>
            <a:r>
              <a:rPr lang="en-US" dirty="0" smtClean="0"/>
              <a:t>Skeletal muscles</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27</a:t>
            </a:fld>
            <a:endParaRPr lang="en-US"/>
          </a:p>
        </p:txBody>
      </p:sp>
    </p:spTree>
    <p:extLst>
      <p:ext uri="{BB962C8B-B14F-4D97-AF65-F5344CB8AC3E}">
        <p14:creationId xmlns:p14="http://schemas.microsoft.com/office/powerpoint/2010/main" val="376069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28</a:t>
            </a:fld>
            <a:endParaRPr lang="en-US"/>
          </a:p>
        </p:txBody>
      </p:sp>
    </p:spTree>
    <p:extLst>
      <p:ext uri="{BB962C8B-B14F-4D97-AF65-F5344CB8AC3E}">
        <p14:creationId xmlns:p14="http://schemas.microsoft.com/office/powerpoint/2010/main" val="614321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a lot from your patients!</a:t>
            </a:r>
          </a:p>
          <a:p>
            <a:r>
              <a:rPr lang="en-US" dirty="0" smtClean="0"/>
              <a:t>Never stop urine flow</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29</a:t>
            </a:fld>
            <a:endParaRPr lang="en-US"/>
          </a:p>
        </p:txBody>
      </p:sp>
    </p:spTree>
    <p:extLst>
      <p:ext uri="{BB962C8B-B14F-4D97-AF65-F5344CB8AC3E}">
        <p14:creationId xmlns:p14="http://schemas.microsoft.com/office/powerpoint/2010/main" val="3914128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31</a:t>
            </a:fld>
            <a:endParaRPr lang="en-US"/>
          </a:p>
        </p:txBody>
      </p:sp>
    </p:spTree>
    <p:extLst>
      <p:ext uri="{BB962C8B-B14F-4D97-AF65-F5344CB8AC3E}">
        <p14:creationId xmlns:p14="http://schemas.microsoft.com/office/powerpoint/2010/main" val="1668362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33</a:t>
            </a:fld>
            <a:endParaRPr lang="en-US"/>
          </a:p>
        </p:txBody>
      </p:sp>
    </p:spTree>
    <p:extLst>
      <p:ext uri="{BB962C8B-B14F-4D97-AF65-F5344CB8AC3E}">
        <p14:creationId xmlns:p14="http://schemas.microsoft.com/office/powerpoint/2010/main" val="238034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Layers 1 and 2—close</a:t>
            </a:r>
            <a:r>
              <a:rPr lang="en-US" baseline="0" dirty="0" smtClean="0"/>
              <a:t> openings, maintain clitoral stimulation (urogenital triangle)</a:t>
            </a:r>
          </a:p>
          <a:p>
            <a:r>
              <a:rPr lang="en-US" baseline="0" dirty="0" smtClean="0"/>
              <a:t>Layer 1—attach to the </a:t>
            </a:r>
            <a:r>
              <a:rPr lang="en-US" baseline="0" dirty="0" err="1" smtClean="0"/>
              <a:t>perineal</a:t>
            </a:r>
            <a:r>
              <a:rPr lang="en-US" baseline="0" dirty="0" smtClean="0"/>
              <a:t> body and cover the hiatus, sit over the pubic bone with clitoral attachment, innervated by the </a:t>
            </a:r>
            <a:r>
              <a:rPr lang="en-US" baseline="0" dirty="0" err="1" smtClean="0"/>
              <a:t>pudendal</a:t>
            </a:r>
            <a:r>
              <a:rPr lang="en-US" baseline="0" dirty="0" smtClean="0"/>
              <a:t> nerve</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35</a:t>
            </a:fld>
            <a:endParaRPr lang="en-US"/>
          </a:p>
        </p:txBody>
      </p:sp>
    </p:spTree>
    <p:extLst>
      <p:ext uri="{BB962C8B-B14F-4D97-AF65-F5344CB8AC3E}">
        <p14:creationId xmlns:p14="http://schemas.microsoft.com/office/powerpoint/2010/main" val="253859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 w/ clitoral stimulation</a:t>
            </a:r>
          </a:p>
          <a:p>
            <a:r>
              <a:rPr lang="en-US" dirty="0" smtClean="0"/>
              <a:t>Pain/burning</a:t>
            </a:r>
            <a:r>
              <a:rPr lang="en-US" baseline="0" dirty="0" smtClean="0"/>
              <a:t> w/ urination</a:t>
            </a:r>
          </a:p>
          <a:p>
            <a:r>
              <a:rPr lang="en-US" baseline="0" dirty="0" smtClean="0"/>
              <a:t>Urge</a:t>
            </a:r>
          </a:p>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37</a:t>
            </a:fld>
            <a:endParaRPr lang="en-US"/>
          </a:p>
        </p:txBody>
      </p:sp>
    </p:spTree>
    <p:extLst>
      <p:ext uri="{BB962C8B-B14F-4D97-AF65-F5344CB8AC3E}">
        <p14:creationId xmlns:p14="http://schemas.microsoft.com/office/powerpoint/2010/main" val="3050957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38</a:t>
            </a:fld>
            <a:endParaRPr lang="en-US"/>
          </a:p>
        </p:txBody>
      </p:sp>
    </p:spTree>
    <p:extLst>
      <p:ext uri="{BB962C8B-B14F-4D97-AF65-F5344CB8AC3E}">
        <p14:creationId xmlns:p14="http://schemas.microsoft.com/office/powerpoint/2010/main" val="572373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a:t>
            </a:r>
            <a:r>
              <a:rPr lang="en-US" baseline="0" dirty="0" smtClean="0"/>
              <a:t> of pelvic diaphragm: support the pelvis, support of the organs, Fix the trunk with UE movements, muscle fibers 30% fast twitch, 70% slow twitch</a:t>
            </a:r>
          </a:p>
          <a:p>
            <a:endParaRPr lang="en-US" baseline="0" dirty="0" smtClean="0"/>
          </a:p>
          <a:p>
            <a:r>
              <a:rPr lang="en-US" baseline="0" dirty="0" smtClean="0"/>
              <a:t>Levi </a:t>
            </a:r>
            <a:r>
              <a:rPr lang="en-US" baseline="0" dirty="0" err="1" smtClean="0"/>
              <a:t>ani</a:t>
            </a:r>
            <a:r>
              <a:rPr lang="en-US" baseline="0" dirty="0" smtClean="0"/>
              <a:t> supports uterus</a:t>
            </a:r>
          </a:p>
          <a:p>
            <a:r>
              <a:rPr lang="en-US" baseline="0" dirty="0" smtClean="0"/>
              <a:t>Sciatic nerve is sandwiched between </a:t>
            </a:r>
            <a:r>
              <a:rPr lang="en-US" baseline="0" dirty="0" err="1" smtClean="0"/>
              <a:t>piriformis</a:t>
            </a:r>
            <a:r>
              <a:rPr lang="en-US" baseline="0" dirty="0" smtClean="0"/>
              <a:t> </a:t>
            </a:r>
            <a:r>
              <a:rPr lang="en-US" baseline="0" dirty="0" err="1" smtClean="0"/>
              <a:t>superiorily</a:t>
            </a:r>
            <a:r>
              <a:rPr lang="en-US" baseline="0" dirty="0" smtClean="0"/>
              <a:t>, and the OI along with the </a:t>
            </a:r>
            <a:r>
              <a:rPr lang="en-US" baseline="0" dirty="0" err="1" smtClean="0"/>
              <a:t>gemelli</a:t>
            </a:r>
            <a:r>
              <a:rPr lang="en-US" baseline="0" dirty="0" smtClean="0"/>
              <a:t> inferiorly</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39</a:t>
            </a:fld>
            <a:endParaRPr lang="en-US"/>
          </a:p>
        </p:txBody>
      </p:sp>
    </p:spTree>
    <p:extLst>
      <p:ext uri="{BB962C8B-B14F-4D97-AF65-F5344CB8AC3E}">
        <p14:creationId xmlns:p14="http://schemas.microsoft.com/office/powerpoint/2010/main" val="142861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5</a:t>
            </a:fld>
            <a:endParaRPr lang="en-US"/>
          </a:p>
        </p:txBody>
      </p:sp>
    </p:spTree>
    <p:extLst>
      <p:ext uri="{BB962C8B-B14F-4D97-AF65-F5344CB8AC3E}">
        <p14:creationId xmlns:p14="http://schemas.microsoft.com/office/powerpoint/2010/main" val="1402686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40</a:t>
            </a:fld>
            <a:endParaRPr lang="en-US"/>
          </a:p>
        </p:txBody>
      </p:sp>
    </p:spTree>
    <p:extLst>
      <p:ext uri="{BB962C8B-B14F-4D97-AF65-F5344CB8AC3E}">
        <p14:creationId xmlns:p14="http://schemas.microsoft.com/office/powerpoint/2010/main" val="4073969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PF relates to hip musculature</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41</a:t>
            </a:fld>
            <a:endParaRPr lang="en-US"/>
          </a:p>
        </p:txBody>
      </p:sp>
    </p:spTree>
    <p:extLst>
      <p:ext uri="{BB962C8B-B14F-4D97-AF65-F5344CB8AC3E}">
        <p14:creationId xmlns:p14="http://schemas.microsoft.com/office/powerpoint/2010/main" val="355044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43</a:t>
            </a:fld>
            <a:endParaRPr lang="en-US"/>
          </a:p>
        </p:txBody>
      </p:sp>
    </p:spTree>
    <p:extLst>
      <p:ext uri="{BB962C8B-B14F-4D97-AF65-F5344CB8AC3E}">
        <p14:creationId xmlns:p14="http://schemas.microsoft.com/office/powerpoint/2010/main" val="34710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45</a:t>
            </a:fld>
            <a:endParaRPr lang="en-US"/>
          </a:p>
        </p:txBody>
      </p:sp>
    </p:spTree>
    <p:extLst>
      <p:ext uri="{BB962C8B-B14F-4D97-AF65-F5344CB8AC3E}">
        <p14:creationId xmlns:p14="http://schemas.microsoft.com/office/powerpoint/2010/main" val="3902439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pudendal</a:t>
            </a:r>
            <a:endParaRPr lang="en-US" dirty="0" smtClean="0"/>
          </a:p>
          <a:p>
            <a:r>
              <a:rPr lang="en-US" dirty="0" smtClean="0"/>
              <a:t>B: inferior </a:t>
            </a:r>
            <a:r>
              <a:rPr lang="en-US" dirty="0" err="1" smtClean="0"/>
              <a:t>cluneal</a:t>
            </a:r>
            <a:endParaRPr lang="en-US" dirty="0" smtClean="0"/>
          </a:p>
          <a:p>
            <a:r>
              <a:rPr lang="en-US" dirty="0" smtClean="0"/>
              <a:t>C:</a:t>
            </a:r>
            <a:r>
              <a:rPr lang="en-US" baseline="0" dirty="0" smtClean="0"/>
              <a:t> </a:t>
            </a:r>
            <a:r>
              <a:rPr lang="en-US" baseline="0" dirty="0" err="1" smtClean="0"/>
              <a:t>Obturator</a:t>
            </a:r>
            <a:endParaRPr lang="en-US" baseline="0" dirty="0" smtClean="0"/>
          </a:p>
          <a:p>
            <a:r>
              <a:rPr lang="en-US" baseline="0" dirty="0" smtClean="0"/>
              <a:t>D: </a:t>
            </a:r>
            <a:r>
              <a:rPr lang="en-US" baseline="0" dirty="0" err="1" smtClean="0"/>
              <a:t>Genitofemoral</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46</a:t>
            </a:fld>
            <a:endParaRPr lang="en-US"/>
          </a:p>
        </p:txBody>
      </p:sp>
    </p:spTree>
    <p:extLst>
      <p:ext uri="{BB962C8B-B14F-4D97-AF65-F5344CB8AC3E}">
        <p14:creationId xmlns:p14="http://schemas.microsoft.com/office/powerpoint/2010/main" val="88868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48</a:t>
            </a:fld>
            <a:endParaRPr lang="en-US"/>
          </a:p>
        </p:txBody>
      </p:sp>
    </p:spTree>
    <p:extLst>
      <p:ext uri="{BB962C8B-B14F-4D97-AF65-F5344CB8AC3E}">
        <p14:creationId xmlns:p14="http://schemas.microsoft.com/office/powerpoint/2010/main" val="314544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49</a:t>
            </a:fld>
            <a:endParaRPr lang="en-US"/>
          </a:p>
        </p:txBody>
      </p:sp>
    </p:spTree>
    <p:extLst>
      <p:ext uri="{BB962C8B-B14F-4D97-AF65-F5344CB8AC3E}">
        <p14:creationId xmlns:p14="http://schemas.microsoft.com/office/powerpoint/2010/main" val="3277744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Pelvic Floor Function, Dysfunction and Treatment- Advanced PF3. Herman &amp; Wallace Inc. Pelvic</a:t>
            </a:r>
          </a:p>
          <a:p>
            <a:r>
              <a:rPr lang="en-US" sz="1200" kern="1200" dirty="0" smtClean="0">
                <a:solidFill>
                  <a:schemeClr val="tx1"/>
                </a:solidFill>
                <a:latin typeface="+mn-lt"/>
                <a:ea typeface="+mn-ea"/>
                <a:cs typeface="+mn-cs"/>
              </a:rPr>
              <a:t>    Rehabilitation Institute. 2010-2013</a:t>
            </a:r>
            <a:r>
              <a:rPr lang="en-US" dirty="0" smtClean="0"/>
              <a:t> </a:t>
            </a:r>
          </a:p>
          <a:p>
            <a:r>
              <a:rPr lang="en-US" dirty="0" smtClean="0"/>
              <a:t>2. </a:t>
            </a:r>
            <a:r>
              <a:rPr lang="en-US" sz="1200" kern="1200" dirty="0" smtClean="0">
                <a:solidFill>
                  <a:schemeClr val="tx1"/>
                </a:solidFill>
                <a:latin typeface="+mn-lt"/>
                <a:ea typeface="+mn-ea"/>
                <a:cs typeface="+mn-cs"/>
              </a:rPr>
              <a:t>Travel and Simons. </a:t>
            </a:r>
            <a:r>
              <a:rPr lang="en-US" sz="1200" kern="1200" dirty="0" err="1" smtClean="0">
                <a:solidFill>
                  <a:schemeClr val="tx1"/>
                </a:solidFill>
                <a:latin typeface="+mn-lt"/>
                <a:ea typeface="+mn-ea"/>
                <a:cs typeface="+mn-cs"/>
              </a:rPr>
              <a:t>Myofascial</a:t>
            </a:r>
            <a:r>
              <a:rPr lang="en-US" sz="1200" kern="1200" dirty="0" smtClean="0">
                <a:solidFill>
                  <a:schemeClr val="tx1"/>
                </a:solidFill>
                <a:latin typeface="+mn-lt"/>
                <a:ea typeface="+mn-ea"/>
                <a:cs typeface="+mn-cs"/>
              </a:rPr>
              <a:t> Pain and Dysfunction. 1992. </a:t>
            </a:r>
            <a:endParaRPr lang="en-US" dirty="0" smtClean="0"/>
          </a:p>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54</a:t>
            </a:fld>
            <a:endParaRPr lang="en-US"/>
          </a:p>
        </p:txBody>
      </p:sp>
    </p:spTree>
    <p:extLst>
      <p:ext uri="{BB962C8B-B14F-4D97-AF65-F5344CB8AC3E}">
        <p14:creationId xmlns:p14="http://schemas.microsoft.com/office/powerpoint/2010/main" val="1607020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55</a:t>
            </a:fld>
            <a:endParaRPr lang="en-US"/>
          </a:p>
        </p:txBody>
      </p:sp>
    </p:spTree>
    <p:extLst>
      <p:ext uri="{BB962C8B-B14F-4D97-AF65-F5344CB8AC3E}">
        <p14:creationId xmlns:p14="http://schemas.microsoft.com/office/powerpoint/2010/main" val="217021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57</a:t>
            </a:fld>
            <a:endParaRPr lang="en-US"/>
          </a:p>
        </p:txBody>
      </p:sp>
    </p:spTree>
    <p:extLst>
      <p:ext uri="{BB962C8B-B14F-4D97-AF65-F5344CB8AC3E}">
        <p14:creationId xmlns:p14="http://schemas.microsoft.com/office/powerpoint/2010/main" val="218723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trying to convert you to be a PF therapist</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7</a:t>
            </a:fld>
            <a:endParaRPr lang="en-US"/>
          </a:p>
        </p:txBody>
      </p:sp>
    </p:spTree>
    <p:extLst>
      <p:ext uri="{BB962C8B-B14F-4D97-AF65-F5344CB8AC3E}">
        <p14:creationId xmlns:p14="http://schemas.microsoft.com/office/powerpoint/2010/main" val="2820433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would</a:t>
            </a:r>
            <a:r>
              <a:rPr lang="en-US" baseline="0" dirty="0" smtClean="0"/>
              <a:t> you use it</a:t>
            </a:r>
          </a:p>
          <a:p>
            <a:r>
              <a:rPr lang="en-US" baseline="0" dirty="0" smtClean="0"/>
              <a:t>How does it relate to medical dx</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59</a:t>
            </a:fld>
            <a:endParaRPr lang="en-US"/>
          </a:p>
        </p:txBody>
      </p:sp>
    </p:spTree>
    <p:extLst>
      <p:ext uri="{BB962C8B-B14F-4D97-AF65-F5344CB8AC3E}">
        <p14:creationId xmlns:p14="http://schemas.microsoft.com/office/powerpoint/2010/main" val="449126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onset</a:t>
            </a:r>
            <a:r>
              <a:rPr lang="en-US" baseline="0" dirty="0" smtClean="0"/>
              <a:t> ED in men &lt;40, comorbidity of PE, smoking, </a:t>
            </a:r>
            <a:r>
              <a:rPr lang="en-US" baseline="0" dirty="0" err="1" smtClean="0"/>
              <a:t>ilicit</a:t>
            </a:r>
            <a:r>
              <a:rPr lang="en-US" baseline="0" dirty="0" smtClean="0"/>
              <a:t> drug, lower BMI, testosterone----Is it a predictor of CVD later in life??</a:t>
            </a:r>
          </a:p>
          <a:p>
            <a:r>
              <a:rPr lang="en-US" baseline="0" dirty="0" smtClean="0"/>
              <a:t>ED in men &gt;40, comorbidity of </a:t>
            </a:r>
            <a:r>
              <a:rPr lang="en-US" baseline="0" dirty="0" err="1" smtClean="0"/>
              <a:t>Peyronie’s</a:t>
            </a:r>
            <a:endParaRPr lang="en-US" dirty="0"/>
          </a:p>
        </p:txBody>
      </p:sp>
      <p:sp>
        <p:nvSpPr>
          <p:cNvPr id="4" name="Slide Number Placeholder 3"/>
          <p:cNvSpPr>
            <a:spLocks noGrp="1"/>
          </p:cNvSpPr>
          <p:nvPr>
            <p:ph type="sldNum" sz="quarter" idx="10"/>
          </p:nvPr>
        </p:nvSpPr>
        <p:spPr/>
        <p:txBody>
          <a:bodyPr/>
          <a:lstStyle/>
          <a:p>
            <a:fld id="{1AE04943-4EE2-8A49-B34E-267E9738DC54}" type="slidenum">
              <a:rPr lang="en-US" smtClean="0"/>
              <a:t>68</a:t>
            </a:fld>
            <a:endParaRPr lang="en-US"/>
          </a:p>
        </p:txBody>
      </p:sp>
    </p:spTree>
    <p:extLst>
      <p:ext uri="{BB962C8B-B14F-4D97-AF65-F5344CB8AC3E}">
        <p14:creationId xmlns:p14="http://schemas.microsoft.com/office/powerpoint/2010/main" val="317828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 men have Bowel,</a:t>
            </a:r>
            <a:r>
              <a:rPr lang="en-US" baseline="0" dirty="0" smtClean="0"/>
              <a:t> bladder, PF and </a:t>
            </a:r>
            <a:r>
              <a:rPr lang="en-US" baseline="0" dirty="0" err="1" smtClean="0"/>
              <a:t>etc</a:t>
            </a:r>
            <a:r>
              <a:rPr lang="en-US" baseline="0" dirty="0" smtClean="0"/>
              <a:t> so we treat men.</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10</a:t>
            </a:fld>
            <a:endParaRPr lang="en-US"/>
          </a:p>
        </p:txBody>
      </p:sp>
    </p:spTree>
    <p:extLst>
      <p:ext uri="{BB962C8B-B14F-4D97-AF65-F5344CB8AC3E}">
        <p14:creationId xmlns:p14="http://schemas.microsoft.com/office/powerpoint/2010/main" val="233170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much more than that!</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11</a:t>
            </a:fld>
            <a:endParaRPr lang="en-US"/>
          </a:p>
        </p:txBody>
      </p:sp>
    </p:spTree>
    <p:extLst>
      <p:ext uri="{BB962C8B-B14F-4D97-AF65-F5344CB8AC3E}">
        <p14:creationId xmlns:p14="http://schemas.microsoft.com/office/powerpoint/2010/main" val="93639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definition</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12</a:t>
            </a:fld>
            <a:endParaRPr lang="en-US"/>
          </a:p>
        </p:txBody>
      </p:sp>
    </p:spTree>
    <p:extLst>
      <p:ext uri="{BB962C8B-B14F-4D97-AF65-F5344CB8AC3E}">
        <p14:creationId xmlns:p14="http://schemas.microsoft.com/office/powerpoint/2010/main" val="228067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16</a:t>
            </a:fld>
            <a:endParaRPr lang="en-US"/>
          </a:p>
        </p:txBody>
      </p:sp>
    </p:spTree>
    <p:extLst>
      <p:ext uri="{BB962C8B-B14F-4D97-AF65-F5344CB8AC3E}">
        <p14:creationId xmlns:p14="http://schemas.microsoft.com/office/powerpoint/2010/main" val="211062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Reflexive</a:t>
            </a:r>
            <a:r>
              <a:rPr lang="en-US" baseline="0" dirty="0" smtClean="0"/>
              <a:t> mm response (secondary)</a:t>
            </a:r>
          </a:p>
        </p:txBody>
      </p:sp>
      <p:sp>
        <p:nvSpPr>
          <p:cNvPr id="4" name="Slide Number Placeholder 3"/>
          <p:cNvSpPr>
            <a:spLocks noGrp="1"/>
          </p:cNvSpPr>
          <p:nvPr>
            <p:ph type="sldNum" sz="quarter" idx="10"/>
          </p:nvPr>
        </p:nvSpPr>
        <p:spPr/>
        <p:txBody>
          <a:bodyPr/>
          <a:lstStyle/>
          <a:p>
            <a:fld id="{EE33263F-17A8-8545-9526-71822621BBAB}" type="slidenum">
              <a:rPr lang="en-US" smtClean="0"/>
              <a:t>17</a:t>
            </a:fld>
            <a:endParaRPr lang="en-US"/>
          </a:p>
        </p:txBody>
      </p:sp>
    </p:spTree>
    <p:extLst>
      <p:ext uri="{BB962C8B-B14F-4D97-AF65-F5344CB8AC3E}">
        <p14:creationId xmlns:p14="http://schemas.microsoft.com/office/powerpoint/2010/main" val="414529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Pelvic Congestion</a:t>
            </a:r>
            <a:endParaRPr lang="en-US" dirty="0"/>
          </a:p>
        </p:txBody>
      </p:sp>
      <p:sp>
        <p:nvSpPr>
          <p:cNvPr id="4" name="Slide Number Placeholder 3"/>
          <p:cNvSpPr>
            <a:spLocks noGrp="1"/>
          </p:cNvSpPr>
          <p:nvPr>
            <p:ph type="sldNum" sz="quarter" idx="10"/>
          </p:nvPr>
        </p:nvSpPr>
        <p:spPr/>
        <p:txBody>
          <a:bodyPr/>
          <a:lstStyle/>
          <a:p>
            <a:fld id="{EE33263F-17A8-8545-9526-71822621BBAB}" type="slidenum">
              <a:rPr lang="en-US" smtClean="0"/>
              <a:t>23</a:t>
            </a:fld>
            <a:endParaRPr lang="en-US"/>
          </a:p>
        </p:txBody>
      </p:sp>
    </p:spTree>
    <p:extLst>
      <p:ext uri="{BB962C8B-B14F-4D97-AF65-F5344CB8AC3E}">
        <p14:creationId xmlns:p14="http://schemas.microsoft.com/office/powerpoint/2010/main" val="395092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6C83441-3807-0841-A6DA-EFD3C5CB65B2}" type="datetimeFigureOut">
              <a:rPr lang="en-US" smtClean="0"/>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83441-3807-0841-A6DA-EFD3C5CB65B2}" type="datetimeFigureOut">
              <a:rPr lang="en-US" smtClean="0"/>
              <a:t>5/2/16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3A31F-32CB-D84A-863B-C75673EE11FD}"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6C83441-3807-0841-A6DA-EFD3C5CB65B2}" type="datetimeFigureOut">
              <a:rPr lang="en-US" smtClean="0"/>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6C83441-3807-0841-A6DA-EFD3C5CB65B2}" type="datetimeFigureOut">
              <a:rPr lang="en-US" smtClean="0"/>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6C83441-3807-0841-A6DA-EFD3C5CB65B2}" type="datetimeFigureOut">
              <a:rPr lang="en-US" smtClean="0"/>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6C83441-3807-0841-A6DA-EFD3C5CB65B2}" type="datetimeFigureOut">
              <a:rPr lang="en-US" smtClean="0"/>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3A31F-32CB-D84A-863B-C75673EE11FD}"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C83441-3807-0841-A6DA-EFD3C5CB65B2}" type="datetimeFigureOut">
              <a:rPr lang="en-US" smtClean="0"/>
              <a:t>5/2/16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6C83441-3807-0841-A6DA-EFD3C5CB65B2}" type="datetimeFigureOut">
              <a:rPr lang="en-US" smtClean="0"/>
              <a:t>5/2/16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6C83441-3807-0841-A6DA-EFD3C5CB65B2}" type="datetimeFigureOut">
              <a:rPr lang="en-US" smtClean="0"/>
              <a:t>5/2/16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6C83441-3807-0841-A6DA-EFD3C5CB65B2}" type="datetimeFigureOut">
              <a:rPr lang="en-US" smtClean="0"/>
              <a:t>5/2/16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83441-3807-0841-A6DA-EFD3C5CB65B2}" type="datetimeFigureOut">
              <a:rPr lang="en-US" smtClean="0"/>
              <a:t>5/2/16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83441-3807-0841-A6DA-EFD3C5CB65B2}" type="datetimeFigureOut">
              <a:rPr lang="en-US" smtClean="0"/>
              <a:t>5/2/16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3A31F-32CB-D84A-863B-C75673EE11F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56C83441-3807-0841-A6DA-EFD3C5CB65B2}" type="datetimeFigureOut">
              <a:rPr lang="en-US" smtClean="0"/>
              <a:t>5/2/16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913A31F-32CB-D84A-863B-C75673EE11F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001059"/>
            <a:ext cx="6498158" cy="2554941"/>
          </a:xfrm>
        </p:spPr>
        <p:txBody>
          <a:bodyPr/>
          <a:lstStyle/>
          <a:p>
            <a:r>
              <a:rPr lang="en-US" dirty="0" smtClean="0"/>
              <a:t>Introduction to</a:t>
            </a:r>
            <a:br>
              <a:rPr lang="en-US" dirty="0" smtClean="0"/>
            </a:br>
            <a:r>
              <a:rPr lang="en-US" dirty="0" smtClean="0"/>
              <a:t>“Women’s Health” </a:t>
            </a:r>
            <a:br>
              <a:rPr lang="en-US" dirty="0" smtClean="0"/>
            </a:br>
            <a:r>
              <a:rPr lang="en-US" dirty="0" smtClean="0"/>
              <a:t>Physical Therapy</a:t>
            </a:r>
            <a:endParaRPr lang="en-US" dirty="0"/>
          </a:p>
        </p:txBody>
      </p:sp>
      <p:sp>
        <p:nvSpPr>
          <p:cNvPr id="3" name="Subtitle 2"/>
          <p:cNvSpPr>
            <a:spLocks noGrp="1"/>
          </p:cNvSpPr>
          <p:nvPr>
            <p:ph type="subTitle" idx="1"/>
          </p:nvPr>
        </p:nvSpPr>
        <p:spPr>
          <a:xfrm>
            <a:off x="1322921" y="3556000"/>
            <a:ext cx="6498159" cy="659653"/>
          </a:xfrm>
        </p:spPr>
        <p:txBody>
          <a:bodyPr/>
          <a:lstStyle/>
          <a:p>
            <a:r>
              <a:rPr lang="en-US" dirty="0" smtClean="0"/>
              <a:t> Tara Sullivan, PT, DPT, PRPC</a:t>
            </a:r>
            <a:endParaRPr lang="en-US" dirty="0"/>
          </a:p>
        </p:txBody>
      </p:sp>
    </p:spTree>
    <p:extLst>
      <p:ext uri="{BB962C8B-B14F-4D97-AF65-F5344CB8AC3E}">
        <p14:creationId xmlns:p14="http://schemas.microsoft.com/office/powerpoint/2010/main" val="255019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treat?</a:t>
            </a:r>
            <a:endParaRPr lang="en-US" dirty="0"/>
          </a:p>
        </p:txBody>
      </p:sp>
      <p:sp>
        <p:nvSpPr>
          <p:cNvPr id="3" name="Content Placeholder 2"/>
          <p:cNvSpPr>
            <a:spLocks noGrp="1"/>
          </p:cNvSpPr>
          <p:nvPr>
            <p:ph idx="1"/>
          </p:nvPr>
        </p:nvSpPr>
        <p:spPr/>
        <p:txBody>
          <a:bodyPr/>
          <a:lstStyle/>
          <a:p>
            <a:r>
              <a:rPr lang="en-US" dirty="0" smtClean="0"/>
              <a:t>Bowel </a:t>
            </a:r>
          </a:p>
          <a:p>
            <a:r>
              <a:rPr lang="en-US" dirty="0" smtClean="0"/>
              <a:t>Bladder</a:t>
            </a:r>
          </a:p>
          <a:p>
            <a:r>
              <a:rPr lang="en-US" dirty="0" smtClean="0"/>
              <a:t>Sexual Health </a:t>
            </a:r>
          </a:p>
          <a:p>
            <a:r>
              <a:rPr lang="en-US" dirty="0" smtClean="0"/>
              <a:t>Chronic Pelvic Pain</a:t>
            </a:r>
          </a:p>
          <a:p>
            <a:pPr marL="0" indent="0">
              <a:buNone/>
            </a:pPr>
            <a:r>
              <a:rPr lang="en-US" b="1" dirty="0" smtClean="0"/>
              <a:t>*As it relates to the Pelvic Floor</a:t>
            </a:r>
            <a:endParaRPr lang="en-US" b="1" dirty="0"/>
          </a:p>
        </p:txBody>
      </p:sp>
    </p:spTree>
    <p:extLst>
      <p:ext uri="{BB962C8B-B14F-4D97-AF65-F5344CB8AC3E}">
        <p14:creationId xmlns:p14="http://schemas.microsoft.com/office/powerpoint/2010/main" val="24543311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Floor Dysfunction</a:t>
            </a:r>
            <a:endParaRPr lang="en-US" dirty="0"/>
          </a:p>
        </p:txBody>
      </p:sp>
      <p:sp>
        <p:nvSpPr>
          <p:cNvPr id="3" name="Content Placeholder 2"/>
          <p:cNvSpPr>
            <a:spLocks noGrp="1"/>
          </p:cNvSpPr>
          <p:nvPr>
            <p:ph idx="1"/>
          </p:nvPr>
        </p:nvSpPr>
        <p:spPr/>
        <p:txBody>
          <a:bodyPr>
            <a:normAutofit/>
          </a:bodyPr>
          <a:lstStyle/>
          <a:p>
            <a:r>
              <a:rPr lang="en-US" dirty="0"/>
              <a:t>Pelvic Floor Dysfunction is used to describe the difficulty of the muscles of the pelvic floor to tighten and relax normally. </a:t>
            </a:r>
            <a:r>
              <a:rPr lang="en-US" dirty="0" smtClean="0"/>
              <a:t>(National Center of Pelvic Pain)</a:t>
            </a:r>
          </a:p>
          <a:p>
            <a:r>
              <a:rPr lang="en-US" b="1" dirty="0" smtClean="0"/>
              <a:t>Other names for Pelvic Floor Dysfunction:</a:t>
            </a:r>
          </a:p>
          <a:p>
            <a:pPr lvl="1"/>
            <a:r>
              <a:rPr lang="en-US" b="1" dirty="0" smtClean="0"/>
              <a:t>Chronic </a:t>
            </a:r>
            <a:r>
              <a:rPr lang="en-US" b="1" dirty="0"/>
              <a:t>pelvic </a:t>
            </a:r>
            <a:r>
              <a:rPr lang="en-US" b="1" smtClean="0"/>
              <a:t>pain</a:t>
            </a:r>
            <a:r>
              <a:rPr lang="en-US"/>
              <a:t> </a:t>
            </a:r>
            <a:r>
              <a:rPr lang="en-US" smtClean="0"/>
              <a:t>syndrome</a:t>
            </a:r>
            <a:endParaRPr lang="en-US" dirty="0"/>
          </a:p>
          <a:p>
            <a:pPr lvl="1"/>
            <a:r>
              <a:rPr lang="en-US" b="1" dirty="0" err="1" smtClean="0"/>
              <a:t>Levator</a:t>
            </a:r>
            <a:r>
              <a:rPr lang="en-US" b="1" dirty="0" smtClean="0"/>
              <a:t> </a:t>
            </a:r>
            <a:r>
              <a:rPr lang="en-US" b="1" dirty="0" err="1"/>
              <a:t>ani</a:t>
            </a:r>
            <a:r>
              <a:rPr lang="en-US" b="1" dirty="0"/>
              <a:t> syndrome</a:t>
            </a:r>
            <a:endParaRPr lang="en-US" dirty="0"/>
          </a:p>
          <a:p>
            <a:pPr lvl="1"/>
            <a:r>
              <a:rPr lang="en-US" b="1" dirty="0"/>
              <a:t>Prostatitis or chronic prostatitis</a:t>
            </a:r>
            <a:endParaRPr lang="en-US" dirty="0"/>
          </a:p>
          <a:p>
            <a:pPr lvl="1"/>
            <a:r>
              <a:rPr lang="en-US" b="1" dirty="0" err="1" smtClean="0"/>
              <a:t>Coccydynia</a:t>
            </a:r>
            <a:r>
              <a:rPr lang="en-US" b="1" dirty="0" smtClean="0"/>
              <a:t> </a:t>
            </a:r>
            <a:r>
              <a:rPr lang="en-US" b="1" dirty="0"/>
              <a:t>(</a:t>
            </a:r>
            <a:r>
              <a:rPr lang="en-US" b="1" dirty="0" smtClean="0"/>
              <a:t>tailbone </a:t>
            </a:r>
            <a:r>
              <a:rPr lang="en-US" b="1" dirty="0"/>
              <a:t>pain)</a:t>
            </a:r>
            <a:endParaRPr lang="en-US" dirty="0"/>
          </a:p>
          <a:p>
            <a:pPr lvl="1"/>
            <a:r>
              <a:rPr lang="en-US" b="1" dirty="0" err="1"/>
              <a:t>Myofascial</a:t>
            </a:r>
            <a:r>
              <a:rPr lang="en-US" b="1" dirty="0"/>
              <a:t> pain </a:t>
            </a:r>
            <a:r>
              <a:rPr lang="en-US" b="1" dirty="0" smtClean="0"/>
              <a:t>syndrome</a:t>
            </a:r>
            <a:endParaRPr lang="en-US" dirty="0"/>
          </a:p>
          <a:p>
            <a:endParaRPr lang="en-US" dirty="0"/>
          </a:p>
        </p:txBody>
      </p:sp>
    </p:spTree>
    <p:extLst>
      <p:ext uri="{BB962C8B-B14F-4D97-AF65-F5344CB8AC3E}">
        <p14:creationId xmlns:p14="http://schemas.microsoft.com/office/powerpoint/2010/main" val="18672223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PFD</a:t>
            </a:r>
            <a:endParaRPr lang="en-US" dirty="0"/>
          </a:p>
        </p:txBody>
      </p:sp>
      <p:sp>
        <p:nvSpPr>
          <p:cNvPr id="3" name="Content Placeholder 2"/>
          <p:cNvSpPr>
            <a:spLocks noGrp="1"/>
          </p:cNvSpPr>
          <p:nvPr>
            <p:ph idx="1"/>
          </p:nvPr>
        </p:nvSpPr>
        <p:spPr/>
        <p:txBody>
          <a:bodyPr>
            <a:normAutofit/>
          </a:bodyPr>
          <a:lstStyle/>
          <a:p>
            <a:r>
              <a:rPr lang="en-US" sz="2800" dirty="0" smtClean="0"/>
              <a:t>Pelvic Floor Dysfunction is an umbrella term used to encompass several different bowel, bladder, and sexual disorders, and chronic pain syndromes, that affect or are caused by the inability of the </a:t>
            </a:r>
            <a:r>
              <a:rPr lang="en-US" sz="2800" dirty="0" err="1" smtClean="0"/>
              <a:t>pfm</a:t>
            </a:r>
            <a:r>
              <a:rPr lang="en-US" sz="2800" dirty="0" smtClean="0"/>
              <a:t> to contract, relax, and bulge effectively. </a:t>
            </a:r>
          </a:p>
          <a:p>
            <a:r>
              <a:rPr lang="en-US" sz="2800" dirty="0" smtClean="0"/>
              <a:t>Are </a:t>
            </a:r>
            <a:r>
              <a:rPr lang="en-US" sz="2800" dirty="0"/>
              <a:t>the pelvic floor muscles the Primary reason for the Patient’s dysfunction or a Secondary reflexive muscle </a:t>
            </a:r>
            <a:r>
              <a:rPr lang="en-US" sz="2800" dirty="0" smtClean="0"/>
              <a:t>response?</a:t>
            </a:r>
          </a:p>
        </p:txBody>
      </p:sp>
    </p:spTree>
    <p:extLst>
      <p:ext uri="{BB962C8B-B14F-4D97-AF65-F5344CB8AC3E}">
        <p14:creationId xmlns:p14="http://schemas.microsoft.com/office/powerpoint/2010/main" val="1871364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Common S&amp;S of PFD associated w/ Pain</a:t>
            </a:r>
            <a:endParaRPr lang="en-US" sz="3000" dirty="0"/>
          </a:p>
        </p:txBody>
      </p:sp>
      <p:sp>
        <p:nvSpPr>
          <p:cNvPr id="3" name="Content Placeholder 2"/>
          <p:cNvSpPr>
            <a:spLocks noGrp="1"/>
          </p:cNvSpPr>
          <p:nvPr>
            <p:ph idx="1"/>
          </p:nvPr>
        </p:nvSpPr>
        <p:spPr/>
        <p:txBody>
          <a:bodyPr>
            <a:normAutofit fontScale="40000" lnSpcReduction="20000"/>
          </a:bodyPr>
          <a:lstStyle/>
          <a:p>
            <a:r>
              <a:rPr lang="en-US" sz="4800" dirty="0" smtClean="0"/>
              <a:t>Pelvic and/or lower abdomen pain (Bilateral or </a:t>
            </a:r>
            <a:r>
              <a:rPr lang="en-US" sz="4800" dirty="0" err="1"/>
              <a:t>I</a:t>
            </a:r>
            <a:r>
              <a:rPr lang="en-US" sz="4800" dirty="0" err="1" smtClean="0"/>
              <a:t>psilateral</a:t>
            </a:r>
            <a:r>
              <a:rPr lang="en-US" sz="4800" dirty="0" smtClean="0"/>
              <a:t>)                      </a:t>
            </a:r>
            <a:endParaRPr lang="en-US" sz="4800" dirty="0"/>
          </a:p>
          <a:p>
            <a:r>
              <a:rPr lang="en-US" sz="4800" dirty="0"/>
              <a:t>Sitting </a:t>
            </a:r>
            <a:r>
              <a:rPr lang="en-US" sz="4800" dirty="0" smtClean="0"/>
              <a:t>pain </a:t>
            </a:r>
            <a:endParaRPr lang="en-US" sz="4800" dirty="0"/>
          </a:p>
          <a:p>
            <a:r>
              <a:rPr lang="en-US" sz="4800" dirty="0"/>
              <a:t>Pain during/after </a:t>
            </a:r>
            <a:r>
              <a:rPr lang="en-US" sz="4800" dirty="0" smtClean="0"/>
              <a:t>sex (with penetration and/or orgasm)</a:t>
            </a:r>
            <a:endParaRPr lang="en-US" sz="4800" dirty="0"/>
          </a:p>
          <a:p>
            <a:r>
              <a:rPr lang="en-US" sz="4800" dirty="0"/>
              <a:t>Genital/groin/</a:t>
            </a:r>
            <a:r>
              <a:rPr lang="en-US" sz="4800" dirty="0" err="1"/>
              <a:t>perineal</a:t>
            </a:r>
            <a:r>
              <a:rPr lang="en-US" sz="4800" dirty="0"/>
              <a:t> pain</a:t>
            </a:r>
          </a:p>
          <a:p>
            <a:r>
              <a:rPr lang="en-US" sz="4800" dirty="0" smtClean="0"/>
              <a:t>Pain or relief during or after a bowel </a:t>
            </a:r>
            <a:r>
              <a:rPr lang="en-US" sz="4800" dirty="0"/>
              <a:t>movement</a:t>
            </a:r>
          </a:p>
          <a:p>
            <a:r>
              <a:rPr lang="en-US" sz="4800" dirty="0"/>
              <a:t>Pains increases with </a:t>
            </a:r>
            <a:r>
              <a:rPr lang="en-US" sz="4800" dirty="0" smtClean="0"/>
              <a:t>stress and activity</a:t>
            </a:r>
            <a:endParaRPr lang="en-US" sz="4800" dirty="0"/>
          </a:p>
          <a:p>
            <a:r>
              <a:rPr lang="en-US" sz="4800" dirty="0" smtClean="0"/>
              <a:t>Pain during or after urination (Dysuria)</a:t>
            </a:r>
          </a:p>
          <a:p>
            <a:r>
              <a:rPr lang="en-US" sz="4800" dirty="0" smtClean="0"/>
              <a:t>Bladder pain</a:t>
            </a:r>
          </a:p>
          <a:p>
            <a:pPr marL="0" indent="0">
              <a:buNone/>
            </a:pPr>
            <a:endParaRPr lang="en-US" sz="4800" dirty="0" smtClean="0"/>
          </a:p>
          <a:p>
            <a:endParaRPr lang="en-US" dirty="0"/>
          </a:p>
        </p:txBody>
      </p:sp>
    </p:spTree>
    <p:extLst>
      <p:ext uri="{BB962C8B-B14F-4D97-AF65-F5344CB8AC3E}">
        <p14:creationId xmlns:p14="http://schemas.microsoft.com/office/powerpoint/2010/main" val="429303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S&amp;S of PFD non-pain related</a:t>
            </a:r>
            <a:endParaRPr lang="en-US" dirty="0"/>
          </a:p>
        </p:txBody>
      </p:sp>
      <p:sp>
        <p:nvSpPr>
          <p:cNvPr id="3" name="Content Placeholder 2"/>
          <p:cNvSpPr>
            <a:spLocks noGrp="1"/>
          </p:cNvSpPr>
          <p:nvPr>
            <p:ph idx="1"/>
          </p:nvPr>
        </p:nvSpPr>
        <p:spPr/>
        <p:txBody>
          <a:bodyPr>
            <a:normAutofit lnSpcReduction="10000"/>
          </a:bodyPr>
          <a:lstStyle/>
          <a:p>
            <a:r>
              <a:rPr lang="en-US" dirty="0"/>
              <a:t>Reduced urinary stream </a:t>
            </a:r>
            <a:r>
              <a:rPr lang="en-US" dirty="0" smtClean="0"/>
              <a:t>and/or </a:t>
            </a:r>
            <a:r>
              <a:rPr lang="en-US" dirty="0"/>
              <a:t>hesitancy of </a:t>
            </a:r>
            <a:r>
              <a:rPr lang="en-US" dirty="0" smtClean="0"/>
              <a:t>urination</a:t>
            </a:r>
          </a:p>
          <a:p>
            <a:r>
              <a:rPr lang="en-US" dirty="0" smtClean="0"/>
              <a:t>Falling out feeling/downward pressure (usually worse at end of day)</a:t>
            </a:r>
          </a:p>
          <a:p>
            <a:r>
              <a:rPr lang="en-US" dirty="0" smtClean="0"/>
              <a:t>Urge, Urinary frequency</a:t>
            </a:r>
          </a:p>
          <a:p>
            <a:r>
              <a:rPr lang="en-US" dirty="0" smtClean="0"/>
              <a:t>Urinary Incontinence (stress, urge, coital, fecal, etc.)</a:t>
            </a:r>
          </a:p>
          <a:p>
            <a:r>
              <a:rPr lang="en-US" dirty="0" smtClean="0"/>
              <a:t>Fecal Incontinence</a:t>
            </a:r>
          </a:p>
          <a:p>
            <a:r>
              <a:rPr lang="en-US" dirty="0" smtClean="0"/>
              <a:t>Feeling of incomplete bowel or bladder emptying</a:t>
            </a:r>
          </a:p>
          <a:p>
            <a:endParaRPr lang="en-US" dirty="0" smtClean="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2364093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49275" y="423377"/>
            <a:ext cx="8042276" cy="700765"/>
          </a:xfrm>
          <a:noFill/>
          <a:ln>
            <a:noFill/>
          </a:ln>
        </p:spPr>
        <p:txBody>
          <a:bodyPr/>
          <a:lstStyle/>
          <a:p>
            <a:pPr>
              <a:lnSpc>
                <a:spcPct val="50000"/>
              </a:lnSpc>
            </a:pPr>
            <a:r>
              <a:rPr lang="en-US" sz="3100" dirty="0" smtClean="0"/>
              <a:t>Musculoskeletal Conditions Impairments</a:t>
            </a:r>
            <a:endParaRPr lang="en-US" sz="3100" dirty="0"/>
          </a:p>
        </p:txBody>
      </p:sp>
      <p:sp>
        <p:nvSpPr>
          <p:cNvPr id="11" name="Content Placeholder 10"/>
          <p:cNvSpPr>
            <a:spLocks noGrp="1"/>
          </p:cNvSpPr>
          <p:nvPr>
            <p:ph idx="1"/>
          </p:nvPr>
        </p:nvSpPr>
        <p:spPr>
          <a:xfrm>
            <a:off x="379556" y="1372330"/>
            <a:ext cx="8364816" cy="5080541"/>
          </a:xfrm>
          <a:ln>
            <a:solidFill>
              <a:schemeClr val="tx1"/>
            </a:solidFill>
          </a:ln>
        </p:spPr>
        <p:txBody>
          <a:bodyPr>
            <a:normAutofit/>
          </a:bodyPr>
          <a:lstStyle/>
          <a:p>
            <a:pPr marL="0" indent="0">
              <a:lnSpc>
                <a:spcPct val="50000"/>
              </a:lnSpc>
              <a:buNone/>
            </a:pPr>
            <a:endParaRPr lang="en-US" dirty="0"/>
          </a:p>
          <a:p>
            <a:pPr marL="0" indent="0">
              <a:lnSpc>
                <a:spcPct val="50000"/>
              </a:lnSpc>
              <a:buNone/>
            </a:pPr>
            <a:r>
              <a:rPr lang="en-US" sz="2200" dirty="0" smtClean="0"/>
              <a:t>Underactive PFM	     Combination	   Overactive PFM</a:t>
            </a:r>
          </a:p>
          <a:p>
            <a:pPr marL="0" indent="0">
              <a:buNone/>
            </a:pPr>
            <a:endParaRPr lang="en-US" sz="2200" dirty="0" smtClean="0"/>
          </a:p>
          <a:p>
            <a:pPr marL="0" indent="0">
              <a:buNone/>
            </a:pPr>
            <a:endParaRPr lang="en-US" sz="1400" dirty="0" smtClean="0"/>
          </a:p>
          <a:p>
            <a:pPr>
              <a:lnSpc>
                <a:spcPct val="50000"/>
              </a:lnSpc>
            </a:pPr>
            <a:r>
              <a:rPr lang="en-US" sz="1400" dirty="0" smtClean="0"/>
              <a:t>Hypotonic, weak, lengthened           Short and tight	  </a:t>
            </a:r>
            <a:r>
              <a:rPr lang="en-US" sz="1400" dirty="0"/>
              <a:t> </a:t>
            </a:r>
            <a:r>
              <a:rPr lang="en-US" sz="1400" dirty="0" smtClean="0"/>
              <a:t>    Hypertonic, spastic, short</a:t>
            </a:r>
          </a:p>
          <a:p>
            <a:pPr>
              <a:lnSpc>
                <a:spcPct val="50000"/>
              </a:lnSpc>
            </a:pPr>
            <a:r>
              <a:rPr lang="en-US" sz="1400" dirty="0" smtClean="0"/>
              <a:t>Do not voluntarily contract 	     muscles mask underlying              Impaired </a:t>
            </a:r>
            <a:r>
              <a:rPr lang="en-US" sz="1400" dirty="0"/>
              <a:t>relaxation or</a:t>
            </a:r>
          </a:p>
          <a:p>
            <a:pPr marL="0" indent="0">
              <a:lnSpc>
                <a:spcPct val="50000"/>
              </a:lnSpc>
              <a:buNone/>
            </a:pPr>
            <a:r>
              <a:rPr lang="en-US" sz="1400" dirty="0"/>
              <a:t> </a:t>
            </a:r>
            <a:r>
              <a:rPr lang="en-US" sz="1400" dirty="0" smtClean="0"/>
              <a:t>          when appropriate	</a:t>
            </a:r>
            <a:r>
              <a:rPr lang="en-US" sz="1400" dirty="0"/>
              <a:t> </a:t>
            </a:r>
            <a:r>
              <a:rPr lang="en-US" sz="1400" dirty="0" smtClean="0"/>
              <a:t>             weakness	  		coordination</a:t>
            </a:r>
          </a:p>
          <a:p>
            <a:pPr>
              <a:lnSpc>
                <a:spcPct val="50000"/>
              </a:lnSpc>
            </a:pPr>
            <a:r>
              <a:rPr lang="en-US" sz="1400" dirty="0" smtClean="0"/>
              <a:t>Pregnancy/child birth, 				        Preceded </a:t>
            </a:r>
            <a:r>
              <a:rPr lang="en-US" sz="1400" dirty="0"/>
              <a:t>or </a:t>
            </a:r>
            <a:r>
              <a:rPr lang="en-US" sz="1400" dirty="0" smtClean="0"/>
              <a:t>exacerbated </a:t>
            </a:r>
          </a:p>
          <a:p>
            <a:pPr marL="0" indent="0">
              <a:lnSpc>
                <a:spcPct val="50000"/>
              </a:lnSpc>
              <a:buNone/>
            </a:pPr>
            <a:r>
              <a:rPr lang="en-US" sz="1400" dirty="0"/>
              <a:t> </a:t>
            </a:r>
            <a:r>
              <a:rPr lang="en-US" sz="1400" dirty="0" smtClean="0"/>
              <a:t>     prolonged stretch, straining,				          by a stressor or trauma</a:t>
            </a:r>
          </a:p>
          <a:p>
            <a:pPr marL="0" indent="0">
              <a:lnSpc>
                <a:spcPct val="50000"/>
              </a:lnSpc>
              <a:buNone/>
            </a:pPr>
            <a:r>
              <a:rPr lang="en-US" sz="1400" dirty="0"/>
              <a:t> </a:t>
            </a:r>
            <a:r>
              <a:rPr lang="en-US" sz="1400" dirty="0" smtClean="0"/>
              <a:t>       </a:t>
            </a:r>
            <a:r>
              <a:rPr lang="en-US" sz="1400" dirty="0"/>
              <a:t> </a:t>
            </a:r>
            <a:r>
              <a:rPr lang="en-US" sz="1400" dirty="0" smtClean="0"/>
              <a:t>       aging		</a:t>
            </a:r>
            <a:endParaRPr lang="en-US" sz="1400" dirty="0"/>
          </a:p>
        </p:txBody>
      </p:sp>
      <p:sp>
        <p:nvSpPr>
          <p:cNvPr id="12" name="Left-Right Arrow 11"/>
          <p:cNvSpPr/>
          <p:nvPr/>
        </p:nvSpPr>
        <p:spPr>
          <a:xfrm>
            <a:off x="759111" y="1372330"/>
            <a:ext cx="7664099" cy="32118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1452529" y="2189888"/>
            <a:ext cx="277367" cy="8029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4349406" y="2189888"/>
            <a:ext cx="277367" cy="8029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7275480" y="2189888"/>
            <a:ext cx="277367" cy="80295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275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Diagnoses</a:t>
            </a:r>
            <a:endParaRPr lang="en-US" dirty="0"/>
          </a:p>
        </p:txBody>
      </p:sp>
      <p:sp>
        <p:nvSpPr>
          <p:cNvPr id="3" name="Content Placeholder 2"/>
          <p:cNvSpPr>
            <a:spLocks noGrp="1"/>
          </p:cNvSpPr>
          <p:nvPr>
            <p:ph sz="half" idx="1"/>
          </p:nvPr>
        </p:nvSpPr>
        <p:spPr/>
        <p:txBody>
          <a:bodyPr>
            <a:normAutofit fontScale="55000" lnSpcReduction="20000"/>
          </a:bodyPr>
          <a:lstStyle/>
          <a:p>
            <a:r>
              <a:rPr lang="en-US" dirty="0" smtClean="0"/>
              <a:t>Bowel</a:t>
            </a:r>
          </a:p>
          <a:p>
            <a:pPr lvl="1"/>
            <a:r>
              <a:rPr lang="en-US" dirty="0" smtClean="0">
                <a:solidFill>
                  <a:schemeClr val="tx1"/>
                </a:solidFill>
              </a:rPr>
              <a:t>Constipation</a:t>
            </a:r>
          </a:p>
          <a:p>
            <a:pPr lvl="1"/>
            <a:r>
              <a:rPr lang="en-US" dirty="0" smtClean="0"/>
              <a:t>Fecal Incontinence</a:t>
            </a:r>
          </a:p>
          <a:p>
            <a:pPr lvl="1"/>
            <a:r>
              <a:rPr lang="en-US" dirty="0" smtClean="0"/>
              <a:t>Rectocele</a:t>
            </a:r>
          </a:p>
          <a:p>
            <a:pPr lvl="1"/>
            <a:r>
              <a:rPr lang="en-US" dirty="0" err="1" smtClean="0"/>
              <a:t>Dyssynergic</a:t>
            </a:r>
            <a:r>
              <a:rPr lang="en-US" dirty="0" smtClean="0"/>
              <a:t> Defecation</a:t>
            </a:r>
          </a:p>
          <a:p>
            <a:pPr lvl="1"/>
            <a:endParaRPr lang="en-US" dirty="0" smtClean="0"/>
          </a:p>
          <a:p>
            <a:r>
              <a:rPr lang="en-US" dirty="0" smtClean="0"/>
              <a:t>Bladder</a:t>
            </a:r>
          </a:p>
          <a:p>
            <a:pPr lvl="1"/>
            <a:r>
              <a:rPr lang="en-US" dirty="0" smtClean="0"/>
              <a:t>Incontinence</a:t>
            </a:r>
          </a:p>
          <a:p>
            <a:pPr lvl="1"/>
            <a:r>
              <a:rPr lang="en-US" dirty="0" smtClean="0"/>
              <a:t>Urinary Frequency</a:t>
            </a:r>
          </a:p>
          <a:p>
            <a:pPr lvl="1"/>
            <a:r>
              <a:rPr lang="en-US" dirty="0" smtClean="0"/>
              <a:t>Urinary Urgency</a:t>
            </a:r>
          </a:p>
          <a:p>
            <a:pPr lvl="1"/>
            <a:r>
              <a:rPr lang="en-US" dirty="0" smtClean="0"/>
              <a:t>Feeling of incomplete voiding</a:t>
            </a:r>
          </a:p>
          <a:p>
            <a:pPr lvl="1"/>
            <a:r>
              <a:rPr lang="en-US" dirty="0" err="1" smtClean="0"/>
              <a:t>Hestitancy</a:t>
            </a:r>
            <a:r>
              <a:rPr lang="en-US" dirty="0" smtClean="0"/>
              <a:t> starting urine stream</a:t>
            </a:r>
          </a:p>
          <a:p>
            <a:pPr lvl="1"/>
            <a:r>
              <a:rPr lang="en-US" dirty="0" err="1" smtClean="0"/>
              <a:t>Nocturia</a:t>
            </a:r>
            <a:endParaRPr lang="en-US" dirty="0" smtClean="0"/>
          </a:p>
          <a:p>
            <a:pPr lvl="1"/>
            <a:r>
              <a:rPr lang="en-US" dirty="0" smtClean="0"/>
              <a:t>Interstitial Cystitis (IC)-painful bladder syndrome</a:t>
            </a:r>
          </a:p>
          <a:p>
            <a:pPr lvl="1"/>
            <a:r>
              <a:rPr lang="en-US" dirty="0" smtClean="0"/>
              <a:t>Overactive Bladder (OAB)</a:t>
            </a:r>
          </a:p>
          <a:p>
            <a:pPr lvl="1"/>
            <a:r>
              <a:rPr lang="en-US" dirty="0" smtClean="0"/>
              <a:t>Cystocele</a:t>
            </a:r>
          </a:p>
          <a:p>
            <a:r>
              <a:rPr lang="en-US" dirty="0" smtClean="0"/>
              <a:t>Sexual </a:t>
            </a:r>
          </a:p>
          <a:p>
            <a:pPr lvl="1"/>
            <a:r>
              <a:rPr lang="en-US" dirty="0" smtClean="0"/>
              <a:t>Dyspareunia</a:t>
            </a:r>
          </a:p>
          <a:p>
            <a:pPr lvl="1"/>
            <a:r>
              <a:rPr lang="en-US" dirty="0" err="1" smtClean="0"/>
              <a:t>Vaginismus</a:t>
            </a:r>
            <a:endParaRPr lang="en-US" dirty="0" smtClean="0"/>
          </a:p>
          <a:p>
            <a:pPr lvl="1"/>
            <a:r>
              <a:rPr lang="en-US" dirty="0" smtClean="0"/>
              <a:t>Painful orgasm</a:t>
            </a:r>
          </a:p>
          <a:p>
            <a:pPr lvl="1"/>
            <a:endParaRPr lang="en-US" dirty="0" smtClean="0"/>
          </a:p>
        </p:txBody>
      </p:sp>
      <p:sp>
        <p:nvSpPr>
          <p:cNvPr id="4" name="Content Placeholder 3"/>
          <p:cNvSpPr>
            <a:spLocks noGrp="1"/>
          </p:cNvSpPr>
          <p:nvPr>
            <p:ph sz="half" idx="2"/>
          </p:nvPr>
        </p:nvSpPr>
        <p:spPr/>
        <p:txBody>
          <a:bodyPr>
            <a:normAutofit fontScale="55000" lnSpcReduction="20000"/>
          </a:bodyPr>
          <a:lstStyle/>
          <a:p>
            <a:r>
              <a:rPr lang="en-US" dirty="0">
                <a:solidFill>
                  <a:srgbClr val="FF0000"/>
                </a:solidFill>
              </a:rPr>
              <a:t>Pelvic </a:t>
            </a:r>
            <a:r>
              <a:rPr lang="en-US" dirty="0" smtClean="0">
                <a:solidFill>
                  <a:srgbClr val="FF0000"/>
                </a:solidFill>
              </a:rPr>
              <a:t>Floor Dysfunction</a:t>
            </a:r>
          </a:p>
          <a:p>
            <a:pPr lvl="1"/>
            <a:r>
              <a:rPr lang="en-US" dirty="0" smtClean="0">
                <a:solidFill>
                  <a:srgbClr val="FF0000"/>
                </a:solidFill>
              </a:rPr>
              <a:t>Muscle Spasm</a:t>
            </a:r>
          </a:p>
          <a:p>
            <a:pPr lvl="1"/>
            <a:r>
              <a:rPr lang="en-US" dirty="0" err="1" smtClean="0">
                <a:solidFill>
                  <a:srgbClr val="FF0000"/>
                </a:solidFill>
              </a:rPr>
              <a:t>Hypertonicity</a:t>
            </a:r>
            <a:r>
              <a:rPr lang="en-US" dirty="0" smtClean="0">
                <a:solidFill>
                  <a:srgbClr val="FF0000"/>
                </a:solidFill>
              </a:rPr>
              <a:t>/</a:t>
            </a:r>
            <a:r>
              <a:rPr lang="en-US" dirty="0" err="1" smtClean="0">
                <a:solidFill>
                  <a:srgbClr val="FF0000"/>
                </a:solidFill>
              </a:rPr>
              <a:t>Hypotonicity</a:t>
            </a:r>
            <a:endParaRPr lang="en-US" dirty="0">
              <a:solidFill>
                <a:srgbClr val="FF0000"/>
              </a:solidFill>
            </a:endParaRPr>
          </a:p>
          <a:p>
            <a:pPr lvl="1"/>
            <a:r>
              <a:rPr lang="en-US" dirty="0" smtClean="0">
                <a:solidFill>
                  <a:srgbClr val="FF0000"/>
                </a:solidFill>
              </a:rPr>
              <a:t>Weakness</a:t>
            </a:r>
          </a:p>
          <a:p>
            <a:pPr lvl="1"/>
            <a:r>
              <a:rPr lang="en-US" dirty="0" smtClean="0">
                <a:solidFill>
                  <a:srgbClr val="FF0000"/>
                </a:solidFill>
              </a:rPr>
              <a:t>Myalgia</a:t>
            </a:r>
          </a:p>
          <a:p>
            <a:pPr lvl="1"/>
            <a:r>
              <a:rPr lang="en-US" dirty="0" smtClean="0">
                <a:solidFill>
                  <a:schemeClr val="tx1"/>
                </a:solidFill>
              </a:rPr>
              <a:t>Prostatitis</a:t>
            </a:r>
          </a:p>
          <a:p>
            <a:pPr lvl="1"/>
            <a:r>
              <a:rPr lang="en-US" dirty="0" smtClean="0">
                <a:solidFill>
                  <a:srgbClr val="C00000"/>
                </a:solidFill>
              </a:rPr>
              <a:t>*Will usually be </a:t>
            </a:r>
            <a:r>
              <a:rPr lang="en-US" dirty="0" err="1" smtClean="0">
                <a:solidFill>
                  <a:srgbClr val="C00000"/>
                </a:solidFill>
              </a:rPr>
              <a:t>Tx</a:t>
            </a:r>
            <a:r>
              <a:rPr lang="en-US" dirty="0" smtClean="0">
                <a:solidFill>
                  <a:srgbClr val="C00000"/>
                </a:solidFill>
              </a:rPr>
              <a:t> </a:t>
            </a:r>
            <a:r>
              <a:rPr lang="en-US" dirty="0" err="1" smtClean="0">
                <a:solidFill>
                  <a:srgbClr val="C00000"/>
                </a:solidFill>
              </a:rPr>
              <a:t>Dx</a:t>
            </a:r>
            <a:endParaRPr lang="en-US" dirty="0">
              <a:solidFill>
                <a:srgbClr val="C00000"/>
              </a:solidFill>
            </a:endParaRPr>
          </a:p>
          <a:p>
            <a:r>
              <a:rPr lang="en-US" dirty="0" smtClean="0"/>
              <a:t>Chronic Pelvic Pain</a:t>
            </a:r>
          </a:p>
          <a:p>
            <a:pPr lvl="1"/>
            <a:r>
              <a:rPr lang="en-US" dirty="0" smtClean="0">
                <a:solidFill>
                  <a:srgbClr val="FF0000"/>
                </a:solidFill>
              </a:rPr>
              <a:t>Endometriosis</a:t>
            </a:r>
          </a:p>
          <a:p>
            <a:pPr lvl="1"/>
            <a:r>
              <a:rPr lang="en-US" dirty="0" err="1" smtClean="0"/>
              <a:t>Vulvodynia</a:t>
            </a:r>
            <a:endParaRPr lang="en-US" dirty="0" smtClean="0"/>
          </a:p>
          <a:p>
            <a:pPr lvl="1"/>
            <a:r>
              <a:rPr lang="en-US" dirty="0" err="1" smtClean="0"/>
              <a:t>Vestibulodynia</a:t>
            </a:r>
            <a:endParaRPr lang="en-US" dirty="0" smtClean="0"/>
          </a:p>
          <a:p>
            <a:pPr lvl="1"/>
            <a:r>
              <a:rPr lang="en-US" dirty="0" err="1" smtClean="0">
                <a:solidFill>
                  <a:srgbClr val="FF0000"/>
                </a:solidFill>
              </a:rPr>
              <a:t>Pudendal</a:t>
            </a:r>
            <a:r>
              <a:rPr lang="en-US" dirty="0" smtClean="0">
                <a:solidFill>
                  <a:srgbClr val="FF0000"/>
                </a:solidFill>
              </a:rPr>
              <a:t> Nerve Neuralgia or Entrapment</a:t>
            </a:r>
          </a:p>
          <a:p>
            <a:pPr lvl="1"/>
            <a:endParaRPr lang="en-US" dirty="0"/>
          </a:p>
          <a:p>
            <a:r>
              <a:rPr lang="en-US" dirty="0" smtClean="0"/>
              <a:t>Pregnancy/Postpartum Complications</a:t>
            </a:r>
          </a:p>
          <a:p>
            <a:pPr lvl="1"/>
            <a:r>
              <a:rPr lang="en-US" dirty="0" smtClean="0"/>
              <a:t>Episiotomy/ scar pain (</a:t>
            </a:r>
            <a:r>
              <a:rPr lang="en-US" dirty="0" err="1" smtClean="0"/>
              <a:t>Csection</a:t>
            </a:r>
            <a:r>
              <a:rPr lang="en-US" dirty="0" smtClean="0"/>
              <a:t>)</a:t>
            </a:r>
          </a:p>
          <a:p>
            <a:pPr lvl="1"/>
            <a:r>
              <a:rPr lang="en-US" dirty="0" smtClean="0"/>
              <a:t>Vaginal tears</a:t>
            </a:r>
          </a:p>
          <a:p>
            <a:pPr lvl="1"/>
            <a:r>
              <a:rPr lang="en-US" dirty="0" smtClean="0"/>
              <a:t>Pelvic Prolapse</a:t>
            </a:r>
          </a:p>
          <a:p>
            <a:pPr lvl="1"/>
            <a:r>
              <a:rPr lang="en-US" dirty="0" smtClean="0"/>
              <a:t>Labor/delivery preparation</a:t>
            </a:r>
          </a:p>
          <a:p>
            <a:pPr lvl="1"/>
            <a:r>
              <a:rPr lang="en-US" dirty="0" smtClean="0"/>
              <a:t>Well woman visit 2-3 months post partum</a:t>
            </a:r>
            <a:endParaRPr lang="en-US" dirty="0"/>
          </a:p>
        </p:txBody>
      </p:sp>
    </p:spTree>
    <p:extLst>
      <p:ext uri="{BB962C8B-B14F-4D97-AF65-F5344CB8AC3E}">
        <p14:creationId xmlns:p14="http://schemas.microsoft.com/office/powerpoint/2010/main" val="422634898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Background</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Injury/Infection</a:t>
            </a:r>
          </a:p>
          <a:p>
            <a:pPr lvl="1"/>
            <a:r>
              <a:rPr lang="en-US" dirty="0" smtClean="0"/>
              <a:t>Reoccurring UTI’s</a:t>
            </a:r>
          </a:p>
          <a:p>
            <a:pPr lvl="1"/>
            <a:r>
              <a:rPr lang="en-US" dirty="0" smtClean="0"/>
              <a:t>STI</a:t>
            </a:r>
          </a:p>
          <a:p>
            <a:pPr lvl="1"/>
            <a:r>
              <a:rPr lang="en-US" dirty="0" smtClean="0"/>
              <a:t>Injury/trauma</a:t>
            </a:r>
          </a:p>
          <a:p>
            <a:r>
              <a:rPr lang="en-US" dirty="0" smtClean="0"/>
              <a:t>Surgeries </a:t>
            </a:r>
          </a:p>
          <a:p>
            <a:pPr lvl="1"/>
            <a:r>
              <a:rPr lang="en-US" dirty="0" smtClean="0"/>
              <a:t>Abdominal/Pelvic</a:t>
            </a:r>
          </a:p>
          <a:p>
            <a:pPr lvl="2"/>
            <a:r>
              <a:rPr lang="en-US" dirty="0" smtClean="0"/>
              <a:t>C-section</a:t>
            </a:r>
          </a:p>
          <a:p>
            <a:pPr lvl="2"/>
            <a:r>
              <a:rPr lang="en-US" dirty="0" smtClean="0">
                <a:solidFill>
                  <a:srgbClr val="FF0000"/>
                </a:solidFill>
              </a:rPr>
              <a:t>Hysterectomy</a:t>
            </a:r>
          </a:p>
          <a:p>
            <a:pPr lvl="2"/>
            <a:r>
              <a:rPr lang="en-US" dirty="0" smtClean="0"/>
              <a:t>Ablation</a:t>
            </a:r>
          </a:p>
          <a:p>
            <a:pPr lvl="2"/>
            <a:r>
              <a:rPr lang="en-US" dirty="0" smtClean="0"/>
              <a:t>Cholecystectomy</a:t>
            </a:r>
          </a:p>
          <a:p>
            <a:pPr lvl="2"/>
            <a:r>
              <a:rPr lang="en-US" dirty="0" err="1" smtClean="0"/>
              <a:t>Oopherectomy</a:t>
            </a:r>
            <a:endParaRPr lang="en-US" dirty="0" smtClean="0"/>
          </a:p>
          <a:p>
            <a:pPr lvl="2"/>
            <a:r>
              <a:rPr lang="en-US" dirty="0" smtClean="0"/>
              <a:t>Tummy Tuck</a:t>
            </a:r>
          </a:p>
          <a:p>
            <a:pPr lvl="2"/>
            <a:r>
              <a:rPr lang="en-US" dirty="0" err="1"/>
              <a:t>N</a:t>
            </a:r>
            <a:r>
              <a:rPr lang="en-US" dirty="0" err="1" smtClean="0"/>
              <a:t>eobladder</a:t>
            </a:r>
            <a:endParaRPr lang="en-US" dirty="0" smtClean="0"/>
          </a:p>
          <a:p>
            <a:pPr lvl="1"/>
            <a:r>
              <a:rPr lang="en-US" dirty="0" smtClean="0"/>
              <a:t>Hip</a:t>
            </a:r>
          </a:p>
          <a:p>
            <a:pPr lvl="1"/>
            <a:r>
              <a:rPr lang="en-US" dirty="0" smtClean="0"/>
              <a:t>Lumbar</a:t>
            </a:r>
          </a:p>
          <a:p>
            <a:pPr marL="349250" lvl="1" indent="0">
              <a:buNone/>
            </a:pPr>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Mental/Emotional</a:t>
            </a:r>
          </a:p>
          <a:p>
            <a:pPr lvl="1"/>
            <a:r>
              <a:rPr lang="en-US" dirty="0" smtClean="0"/>
              <a:t>Stress</a:t>
            </a:r>
          </a:p>
          <a:p>
            <a:pPr lvl="1"/>
            <a:r>
              <a:rPr lang="en-US" dirty="0" smtClean="0"/>
              <a:t>Abuse</a:t>
            </a:r>
          </a:p>
          <a:p>
            <a:pPr lvl="2"/>
            <a:r>
              <a:rPr lang="en-US" dirty="0" smtClean="0"/>
              <a:t>Sexual</a:t>
            </a:r>
          </a:p>
          <a:p>
            <a:pPr lvl="2"/>
            <a:r>
              <a:rPr lang="en-US" dirty="0" smtClean="0"/>
              <a:t>Physical</a:t>
            </a:r>
          </a:p>
          <a:p>
            <a:pPr lvl="2"/>
            <a:r>
              <a:rPr lang="en-US" dirty="0" smtClean="0"/>
              <a:t>Emotional</a:t>
            </a:r>
          </a:p>
          <a:p>
            <a:pPr lvl="2"/>
            <a:r>
              <a:rPr lang="en-US" dirty="0" smtClean="0"/>
              <a:t>Verbal</a:t>
            </a:r>
          </a:p>
          <a:p>
            <a:pPr lvl="1"/>
            <a:r>
              <a:rPr lang="en-US" dirty="0" smtClean="0"/>
              <a:t>Depression</a:t>
            </a:r>
          </a:p>
          <a:p>
            <a:pPr lvl="1"/>
            <a:r>
              <a:rPr lang="en-US" dirty="0" smtClean="0"/>
              <a:t>Anxiety</a:t>
            </a:r>
          </a:p>
          <a:p>
            <a:pPr lvl="1"/>
            <a:endParaRPr lang="en-US" dirty="0"/>
          </a:p>
          <a:p>
            <a:r>
              <a:rPr lang="en-US" dirty="0" smtClean="0"/>
              <a:t>History</a:t>
            </a:r>
          </a:p>
          <a:p>
            <a:pPr lvl="1"/>
            <a:r>
              <a:rPr lang="en-US" dirty="0" smtClean="0"/>
              <a:t>Parkinson</a:t>
            </a:r>
          </a:p>
          <a:p>
            <a:pPr lvl="1"/>
            <a:r>
              <a:rPr lang="en-US" dirty="0" smtClean="0"/>
              <a:t>MS</a:t>
            </a:r>
          </a:p>
          <a:p>
            <a:pPr marL="685800" lvl="2" indent="0">
              <a:buNone/>
            </a:pPr>
            <a:endParaRPr lang="en-US" dirty="0" smtClean="0"/>
          </a:p>
          <a:p>
            <a:pPr marL="685800" lvl="2" indent="0">
              <a:buNone/>
            </a:pPr>
            <a:endParaRPr lang="en-US" dirty="0" smtClean="0"/>
          </a:p>
        </p:txBody>
      </p:sp>
    </p:spTree>
    <p:extLst>
      <p:ext uri="{BB962C8B-B14F-4D97-AF65-F5344CB8AC3E}">
        <p14:creationId xmlns:p14="http://schemas.microsoft.com/office/powerpoint/2010/main" val="1096749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General Overview</a:t>
            </a:r>
            <a:endParaRPr lang="en-US" dirty="0"/>
          </a:p>
        </p:txBody>
      </p:sp>
      <p:sp>
        <p:nvSpPr>
          <p:cNvPr id="10" name="Content Placeholder 9"/>
          <p:cNvSpPr>
            <a:spLocks noGrp="1"/>
          </p:cNvSpPr>
          <p:nvPr>
            <p:ph idx="1"/>
          </p:nvPr>
        </p:nvSpPr>
        <p:spPr/>
        <p:txBody>
          <a:bodyPr/>
          <a:lstStyle/>
          <a:p>
            <a:r>
              <a:rPr lang="en-US" dirty="0" smtClean="0"/>
              <a:t>Pelvic Floor Function</a:t>
            </a:r>
          </a:p>
          <a:p>
            <a:pPr lvl="1"/>
            <a:r>
              <a:rPr lang="en-US" dirty="0" smtClean="0"/>
              <a:t>The 5 S’s</a:t>
            </a:r>
          </a:p>
          <a:p>
            <a:pPr lvl="2"/>
            <a:r>
              <a:rPr lang="en-US" dirty="0" smtClean="0"/>
              <a:t>Sphincter control</a:t>
            </a:r>
          </a:p>
          <a:p>
            <a:pPr lvl="2"/>
            <a:r>
              <a:rPr lang="en-US" dirty="0" smtClean="0"/>
              <a:t>Sexual Function</a:t>
            </a:r>
          </a:p>
          <a:p>
            <a:pPr lvl="2"/>
            <a:r>
              <a:rPr lang="en-US" dirty="0" smtClean="0"/>
              <a:t>Support</a:t>
            </a:r>
          </a:p>
          <a:p>
            <a:pPr lvl="2"/>
            <a:r>
              <a:rPr lang="en-US" dirty="0" smtClean="0"/>
              <a:t>Stability</a:t>
            </a:r>
          </a:p>
          <a:p>
            <a:pPr lvl="2"/>
            <a:r>
              <a:rPr lang="en-US" dirty="0" smtClean="0"/>
              <a:t>Sump Pump</a:t>
            </a:r>
          </a:p>
          <a:p>
            <a:r>
              <a:rPr lang="en-US" dirty="0" smtClean="0"/>
              <a:t>Pelvic Floor/Bladder/Bowel coordination</a:t>
            </a:r>
          </a:p>
          <a:p>
            <a:r>
              <a:rPr lang="en-US" dirty="0" smtClean="0"/>
              <a:t>Pelvic Floor Strength/Endurance</a:t>
            </a:r>
          </a:p>
          <a:p>
            <a:endParaRPr lang="en-US" dirty="0" smtClean="0"/>
          </a:p>
          <a:p>
            <a:endParaRPr lang="en-US" dirty="0"/>
          </a:p>
        </p:txBody>
      </p:sp>
    </p:spTree>
    <p:extLst>
      <p:ext uri="{BB962C8B-B14F-4D97-AF65-F5344CB8AC3E}">
        <p14:creationId xmlns:p14="http://schemas.microsoft.com/office/powerpoint/2010/main" val="1827030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Floor Function</a:t>
            </a:r>
            <a:endParaRPr lang="en-US" dirty="0"/>
          </a:p>
        </p:txBody>
      </p:sp>
      <p:sp>
        <p:nvSpPr>
          <p:cNvPr id="5" name="Content Placeholder 4"/>
          <p:cNvSpPr>
            <a:spLocks noGrp="1"/>
          </p:cNvSpPr>
          <p:nvPr>
            <p:ph idx="1"/>
          </p:nvPr>
        </p:nvSpPr>
        <p:spPr/>
        <p:txBody>
          <a:bodyPr/>
          <a:lstStyle/>
          <a:p>
            <a:r>
              <a:rPr lang="en-US" dirty="0" smtClean="0"/>
              <a:t>Sphincter Control</a:t>
            </a:r>
          </a:p>
          <a:p>
            <a:pPr lvl="1"/>
            <a:r>
              <a:rPr lang="en-US" dirty="0" smtClean="0"/>
              <a:t>Opens/Closes openings of the urethra, vagina and rectum</a:t>
            </a:r>
          </a:p>
          <a:p>
            <a:pPr lvl="2"/>
            <a:r>
              <a:rPr lang="en-US" dirty="0" smtClean="0"/>
              <a:t>Dysfunction: Urinary and Fecal incontinence</a:t>
            </a:r>
            <a:endParaRPr lang="en-US" dirty="0"/>
          </a:p>
        </p:txBody>
      </p:sp>
    </p:spTree>
    <p:extLst>
      <p:ext uri="{BB962C8B-B14F-4D97-AF65-F5344CB8AC3E}">
        <p14:creationId xmlns:p14="http://schemas.microsoft.com/office/powerpoint/2010/main" val="356121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Bio</a:t>
            </a:r>
            <a:endParaRPr lang="en-US" dirty="0"/>
          </a:p>
        </p:txBody>
      </p:sp>
      <p:sp>
        <p:nvSpPr>
          <p:cNvPr id="3" name="Content Placeholder 2"/>
          <p:cNvSpPr>
            <a:spLocks noGrp="1"/>
          </p:cNvSpPr>
          <p:nvPr>
            <p:ph idx="1"/>
          </p:nvPr>
        </p:nvSpPr>
        <p:spPr/>
        <p:txBody>
          <a:bodyPr>
            <a:normAutofit/>
          </a:bodyPr>
          <a:lstStyle/>
          <a:p>
            <a:r>
              <a:rPr lang="en-US" dirty="0"/>
              <a:t>Doctorate in Physical Therapy</a:t>
            </a:r>
          </a:p>
          <a:p>
            <a:pPr lvl="1"/>
            <a:r>
              <a:rPr lang="en-US" dirty="0"/>
              <a:t>A.T. Still University</a:t>
            </a:r>
          </a:p>
          <a:p>
            <a:r>
              <a:rPr lang="en-US" dirty="0" smtClean="0"/>
              <a:t>Master </a:t>
            </a:r>
            <a:r>
              <a:rPr lang="en-US" dirty="0"/>
              <a:t>of Science in Human Movement</a:t>
            </a:r>
          </a:p>
          <a:p>
            <a:pPr lvl="1"/>
            <a:r>
              <a:rPr lang="en-US" dirty="0"/>
              <a:t>A.T. Still University</a:t>
            </a:r>
          </a:p>
          <a:p>
            <a:r>
              <a:rPr lang="en-US" dirty="0" smtClean="0"/>
              <a:t>Bachelor </a:t>
            </a:r>
            <a:r>
              <a:rPr lang="en-US" dirty="0"/>
              <a:t>of Science in Exercise and </a:t>
            </a:r>
            <a:r>
              <a:rPr lang="en-US" dirty="0" smtClean="0"/>
              <a:t>Sport Science</a:t>
            </a:r>
            <a:endParaRPr lang="en-US" dirty="0"/>
          </a:p>
          <a:p>
            <a:pPr lvl="1"/>
            <a:r>
              <a:rPr lang="en-US" dirty="0"/>
              <a:t>Oregon State </a:t>
            </a:r>
            <a:r>
              <a:rPr lang="en-US" dirty="0" smtClean="0"/>
              <a:t>University</a:t>
            </a:r>
          </a:p>
          <a:p>
            <a:r>
              <a:rPr lang="en-US" dirty="0" smtClean="0"/>
              <a:t>Florida College of Natural Health</a:t>
            </a:r>
          </a:p>
          <a:p>
            <a:pPr lvl="1"/>
            <a:r>
              <a:rPr lang="en-US" dirty="0" smtClean="0"/>
              <a:t>Massage Therapy Certificate</a:t>
            </a:r>
            <a:endParaRPr lang="en-US" dirty="0"/>
          </a:p>
        </p:txBody>
      </p:sp>
    </p:spTree>
    <p:extLst>
      <p:ext uri="{BB962C8B-B14F-4D97-AF65-F5344CB8AC3E}">
        <p14:creationId xmlns:p14="http://schemas.microsoft.com/office/powerpoint/2010/main" val="369559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Pelvic Floor Function</a:t>
            </a:r>
          </a:p>
        </p:txBody>
      </p:sp>
      <p:sp>
        <p:nvSpPr>
          <p:cNvPr id="6" name="Content Placeholder 5"/>
          <p:cNvSpPr>
            <a:spLocks noGrp="1"/>
          </p:cNvSpPr>
          <p:nvPr>
            <p:ph idx="1"/>
          </p:nvPr>
        </p:nvSpPr>
        <p:spPr/>
        <p:txBody>
          <a:bodyPr/>
          <a:lstStyle/>
          <a:p>
            <a:r>
              <a:rPr lang="en-US" dirty="0" smtClean="0"/>
              <a:t>Support</a:t>
            </a:r>
          </a:p>
          <a:p>
            <a:pPr lvl="1"/>
            <a:r>
              <a:rPr lang="en-US" dirty="0" smtClean="0"/>
              <a:t>Of organs </a:t>
            </a:r>
            <a:r>
              <a:rPr lang="en-US" dirty="0"/>
              <a:t>against gravity and </a:t>
            </a:r>
            <a:r>
              <a:rPr lang="en-US" dirty="0" smtClean="0"/>
              <a:t>intra-abdominal </a:t>
            </a:r>
            <a:r>
              <a:rPr lang="en-US" dirty="0"/>
              <a:t>pressure, tone for the vaginal and rectal </a:t>
            </a:r>
            <a:r>
              <a:rPr lang="en-US" dirty="0" smtClean="0"/>
              <a:t>walls</a:t>
            </a:r>
          </a:p>
          <a:p>
            <a:pPr lvl="2"/>
            <a:r>
              <a:rPr lang="en-US" dirty="0" smtClean="0"/>
              <a:t>Dysfunction: Pelvic Prolapse</a:t>
            </a:r>
            <a:endParaRPr lang="en-US" dirty="0"/>
          </a:p>
        </p:txBody>
      </p:sp>
    </p:spTree>
    <p:extLst>
      <p:ext uri="{BB962C8B-B14F-4D97-AF65-F5344CB8AC3E}">
        <p14:creationId xmlns:p14="http://schemas.microsoft.com/office/powerpoint/2010/main" val="3770142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Pelvic Floor Function</a:t>
            </a:r>
            <a:endParaRPr lang="en-US" dirty="0"/>
          </a:p>
        </p:txBody>
      </p:sp>
      <p:sp>
        <p:nvSpPr>
          <p:cNvPr id="6" name="Content Placeholder 5"/>
          <p:cNvSpPr>
            <a:spLocks noGrp="1"/>
          </p:cNvSpPr>
          <p:nvPr>
            <p:ph idx="1"/>
          </p:nvPr>
        </p:nvSpPr>
        <p:spPr/>
        <p:txBody>
          <a:bodyPr/>
          <a:lstStyle/>
          <a:p>
            <a:r>
              <a:rPr lang="en-US" dirty="0" smtClean="0"/>
              <a:t>Sexual health</a:t>
            </a:r>
          </a:p>
          <a:p>
            <a:pPr lvl="1"/>
            <a:r>
              <a:rPr lang="en-US" dirty="0" smtClean="0"/>
              <a:t>Orgasm, Blood flow, Mobility</a:t>
            </a:r>
          </a:p>
          <a:p>
            <a:pPr lvl="2"/>
            <a:r>
              <a:rPr lang="en-US" dirty="0" smtClean="0"/>
              <a:t>Dysfunction: dyspareunia, painful orgasm, </a:t>
            </a:r>
            <a:r>
              <a:rPr lang="en-US" dirty="0" err="1" smtClean="0">
                <a:solidFill>
                  <a:srgbClr val="FF0000"/>
                </a:solidFill>
              </a:rPr>
              <a:t>vaginismus</a:t>
            </a:r>
            <a:endParaRPr lang="en-US" dirty="0">
              <a:solidFill>
                <a:srgbClr val="FF0000"/>
              </a:solidFill>
            </a:endParaRPr>
          </a:p>
        </p:txBody>
      </p:sp>
    </p:spTree>
    <p:extLst>
      <p:ext uri="{BB962C8B-B14F-4D97-AF65-F5344CB8AC3E}">
        <p14:creationId xmlns:p14="http://schemas.microsoft.com/office/powerpoint/2010/main" val="103268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Pelvic Floor Function</a:t>
            </a:r>
            <a:endParaRPr lang="en-US" dirty="0"/>
          </a:p>
        </p:txBody>
      </p:sp>
      <p:sp>
        <p:nvSpPr>
          <p:cNvPr id="6" name="Content Placeholder 5"/>
          <p:cNvSpPr>
            <a:spLocks noGrp="1"/>
          </p:cNvSpPr>
          <p:nvPr>
            <p:ph idx="1"/>
          </p:nvPr>
        </p:nvSpPr>
        <p:spPr/>
        <p:txBody>
          <a:bodyPr/>
          <a:lstStyle/>
          <a:p>
            <a:r>
              <a:rPr lang="en-US" dirty="0" smtClean="0"/>
              <a:t>Stability:</a:t>
            </a:r>
          </a:p>
          <a:p>
            <a:pPr lvl="1"/>
            <a:r>
              <a:rPr lang="en-US" dirty="0" smtClean="0"/>
              <a:t>Assists in stability of the SIJ, pubic </a:t>
            </a:r>
            <a:r>
              <a:rPr lang="en-US" dirty="0" err="1" smtClean="0"/>
              <a:t>symphysis</a:t>
            </a:r>
            <a:r>
              <a:rPr lang="en-US" dirty="0" smtClean="0"/>
              <a:t>, </a:t>
            </a:r>
            <a:r>
              <a:rPr lang="en-US" dirty="0" err="1" smtClean="0"/>
              <a:t>sacrococcygeal</a:t>
            </a:r>
            <a:r>
              <a:rPr lang="en-US" dirty="0" smtClean="0"/>
              <a:t>, </a:t>
            </a:r>
            <a:r>
              <a:rPr lang="en-US" dirty="0" err="1" smtClean="0"/>
              <a:t>lumbopelvic</a:t>
            </a:r>
            <a:r>
              <a:rPr lang="en-US" dirty="0" smtClean="0"/>
              <a:t> and hip joint</a:t>
            </a:r>
            <a:r>
              <a:rPr lang="en-US" dirty="0"/>
              <a:t> </a:t>
            </a:r>
            <a:r>
              <a:rPr lang="en-US" dirty="0" smtClean="0"/>
              <a:t>(Lee)</a:t>
            </a:r>
          </a:p>
          <a:p>
            <a:pPr lvl="1"/>
            <a:r>
              <a:rPr lang="en-US" dirty="0" smtClean="0"/>
              <a:t>Critical in enabling effective load transfer from the lower extremity to the pelvis and spine (</a:t>
            </a:r>
            <a:r>
              <a:rPr lang="en-US" dirty="0" err="1" smtClean="0"/>
              <a:t>Sapsford</a:t>
            </a:r>
            <a:r>
              <a:rPr lang="en-US" dirty="0" smtClean="0"/>
              <a:t>, Hodges)</a:t>
            </a:r>
          </a:p>
          <a:p>
            <a:pPr lvl="1"/>
            <a:r>
              <a:rPr lang="en-US" dirty="0" smtClean="0"/>
              <a:t>“SUI as evidence of Failed Load Transfer through  the Pelvis” by Diane Lee</a:t>
            </a:r>
          </a:p>
          <a:p>
            <a:pPr lvl="1"/>
            <a:r>
              <a:rPr lang="en-US" dirty="0" smtClean="0"/>
              <a:t>Dysfunction: </a:t>
            </a:r>
            <a:r>
              <a:rPr lang="en-US" dirty="0" err="1" smtClean="0"/>
              <a:t>Coccydynia</a:t>
            </a:r>
            <a:r>
              <a:rPr lang="en-US" dirty="0" smtClean="0"/>
              <a:t>, SIJ/hip pain</a:t>
            </a:r>
          </a:p>
        </p:txBody>
      </p:sp>
    </p:spTree>
    <p:extLst>
      <p:ext uri="{BB962C8B-B14F-4D97-AF65-F5344CB8AC3E}">
        <p14:creationId xmlns:p14="http://schemas.microsoft.com/office/powerpoint/2010/main" val="200619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Pelvic Floor Function</a:t>
            </a:r>
            <a:endParaRPr lang="en-US" dirty="0"/>
          </a:p>
        </p:txBody>
      </p:sp>
      <p:sp>
        <p:nvSpPr>
          <p:cNvPr id="6" name="Content Placeholder 5"/>
          <p:cNvSpPr>
            <a:spLocks noGrp="1"/>
          </p:cNvSpPr>
          <p:nvPr>
            <p:ph idx="1"/>
          </p:nvPr>
        </p:nvSpPr>
        <p:spPr/>
        <p:txBody>
          <a:bodyPr/>
          <a:lstStyle/>
          <a:p>
            <a:r>
              <a:rPr lang="en-US" dirty="0" smtClean="0"/>
              <a:t>Sump Pump:</a:t>
            </a:r>
          </a:p>
          <a:p>
            <a:pPr lvl="1"/>
            <a:r>
              <a:rPr lang="en-US" dirty="0" smtClean="0"/>
              <a:t>A venous and lymphatic pump for the pelvis (Mitchell 1999)</a:t>
            </a:r>
          </a:p>
          <a:p>
            <a:pPr lvl="1"/>
            <a:r>
              <a:rPr lang="en-US" dirty="0" smtClean="0"/>
              <a:t>Further data/more recent research is needed assessing this postulation</a:t>
            </a:r>
          </a:p>
          <a:p>
            <a:pPr lvl="1"/>
            <a:r>
              <a:rPr lang="en-US" dirty="0" smtClean="0"/>
              <a:t>Dysfunction: Pelvic Congestion</a:t>
            </a:r>
            <a:endParaRPr lang="en-US" dirty="0"/>
          </a:p>
        </p:txBody>
      </p:sp>
    </p:spTree>
    <p:extLst>
      <p:ext uri="{BB962C8B-B14F-4D97-AF65-F5344CB8AC3E}">
        <p14:creationId xmlns:p14="http://schemas.microsoft.com/office/powerpoint/2010/main" val="4144251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Floor/Bladder Coordination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Bradley’s Loop 1: Voluntary </a:t>
            </a:r>
            <a:r>
              <a:rPr lang="en-US" dirty="0"/>
              <a:t>C</a:t>
            </a:r>
            <a:r>
              <a:rPr lang="en-US" dirty="0" smtClean="0"/>
              <a:t>ontrol of Micturition</a:t>
            </a:r>
          </a:p>
          <a:p>
            <a:pPr lvl="1"/>
            <a:r>
              <a:rPr lang="en-US" dirty="0" smtClean="0"/>
              <a:t>Without it we have no desire or awareness of voiding</a:t>
            </a:r>
            <a:endParaRPr lang="en-US" dirty="0"/>
          </a:p>
          <a:p>
            <a:r>
              <a:rPr lang="en-US" dirty="0" smtClean="0"/>
              <a:t>Bradley’s Loop 2: Maintains Duration of Detrusor Contraction</a:t>
            </a:r>
          </a:p>
          <a:p>
            <a:pPr lvl="1"/>
            <a:r>
              <a:rPr lang="en-US" dirty="0" smtClean="0"/>
              <a:t>Without it the ability to empty is lost, leads to stop and go urination and increased post-void residual</a:t>
            </a:r>
          </a:p>
          <a:p>
            <a:r>
              <a:rPr lang="en-US" dirty="0" smtClean="0">
                <a:solidFill>
                  <a:schemeClr val="tx1"/>
                </a:solidFill>
              </a:rPr>
              <a:t>Bradley’s Loop 3: Coordinates Detrusor with Sphincter Relaxation</a:t>
            </a:r>
          </a:p>
          <a:p>
            <a:pPr lvl="1"/>
            <a:r>
              <a:rPr lang="en-US" dirty="0" smtClean="0">
                <a:solidFill>
                  <a:schemeClr val="tx1"/>
                </a:solidFill>
              </a:rPr>
              <a:t>Without it we have uninhibited sphincter relaxation</a:t>
            </a:r>
          </a:p>
          <a:p>
            <a:pPr lvl="1"/>
            <a:r>
              <a:rPr lang="en-US" dirty="0" smtClean="0">
                <a:solidFill>
                  <a:schemeClr val="tx1"/>
                </a:solidFill>
              </a:rPr>
              <a:t>Reciprocal relationship of bladder to pelvic floor/external sphincter </a:t>
            </a:r>
            <a:r>
              <a:rPr lang="en-US" dirty="0" smtClean="0">
                <a:solidFill>
                  <a:srgbClr val="FF0000"/>
                </a:solidFill>
              </a:rPr>
              <a:t>(quick flicks)</a:t>
            </a:r>
          </a:p>
          <a:p>
            <a:r>
              <a:rPr lang="en-US" dirty="0" smtClean="0"/>
              <a:t>Bradley’s Loop 4: Control of sphincters</a:t>
            </a:r>
          </a:p>
          <a:p>
            <a:pPr lvl="1"/>
            <a:r>
              <a:rPr lang="en-US" dirty="0" smtClean="0"/>
              <a:t>Keeps sphincters closed during bladder filling</a:t>
            </a:r>
          </a:p>
        </p:txBody>
      </p:sp>
    </p:spTree>
    <p:extLst>
      <p:ext uri="{BB962C8B-B14F-4D97-AF65-F5344CB8AC3E}">
        <p14:creationId xmlns:p14="http://schemas.microsoft.com/office/powerpoint/2010/main" val="265933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Floor/Bowel</a:t>
            </a:r>
            <a:endParaRPr lang="en-US" dirty="0"/>
          </a:p>
        </p:txBody>
      </p:sp>
      <p:sp>
        <p:nvSpPr>
          <p:cNvPr id="3" name="Content Placeholder 2"/>
          <p:cNvSpPr>
            <a:spLocks noGrp="1"/>
          </p:cNvSpPr>
          <p:nvPr>
            <p:ph idx="1"/>
          </p:nvPr>
        </p:nvSpPr>
        <p:spPr/>
        <p:txBody>
          <a:bodyPr/>
          <a:lstStyle/>
          <a:p>
            <a:r>
              <a:rPr lang="en-US" dirty="0" err="1" smtClean="0"/>
              <a:t>Puborectalis</a:t>
            </a:r>
            <a:r>
              <a:rPr lang="en-US" dirty="0" smtClean="0"/>
              <a:t> must relax in order for the stool to ‘come around the corner’</a:t>
            </a:r>
          </a:p>
          <a:p>
            <a:pPr lvl="1"/>
            <a:r>
              <a:rPr lang="en-US" dirty="0" smtClean="0"/>
              <a:t>Feet on a stool (increases </a:t>
            </a:r>
            <a:r>
              <a:rPr lang="en-US" dirty="0" err="1" smtClean="0"/>
              <a:t>puborectal</a:t>
            </a:r>
            <a:r>
              <a:rPr lang="en-US" dirty="0" smtClean="0"/>
              <a:t> angle)</a:t>
            </a:r>
          </a:p>
          <a:p>
            <a:pPr lvl="1"/>
            <a:r>
              <a:rPr lang="en-US" dirty="0" smtClean="0"/>
              <a:t>Diaphragm breathing</a:t>
            </a:r>
          </a:p>
          <a:p>
            <a:pPr lvl="1"/>
            <a:r>
              <a:rPr lang="en-US" dirty="0" smtClean="0"/>
              <a:t>Bowel retraining schedule </a:t>
            </a:r>
          </a:p>
          <a:p>
            <a:pPr lvl="1"/>
            <a:r>
              <a:rPr lang="en-US" dirty="0" smtClean="0"/>
              <a:t>Dietary changes based on stool consistency</a:t>
            </a:r>
            <a:endParaRPr lang="en-US" dirty="0"/>
          </a:p>
          <a:p>
            <a:pPr lvl="1"/>
            <a:r>
              <a:rPr lang="en-US" dirty="0" smtClean="0"/>
              <a:t>GIKIDS.ORG “The Poo in You”</a:t>
            </a:r>
          </a:p>
        </p:txBody>
      </p:sp>
    </p:spTree>
    <p:extLst>
      <p:ext uri="{BB962C8B-B14F-4D97-AF65-F5344CB8AC3E}">
        <p14:creationId xmlns:p14="http://schemas.microsoft.com/office/powerpoint/2010/main" val="3827214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Floor Strength/Endurance</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sz="3800" dirty="0" err="1" smtClean="0"/>
              <a:t>Laycock’s</a:t>
            </a:r>
            <a:r>
              <a:rPr lang="en-US" sz="3800" dirty="0" smtClean="0"/>
              <a:t> “Modified Oxford Scale”</a:t>
            </a:r>
          </a:p>
          <a:p>
            <a:pPr marL="0" indent="0" algn="ctr">
              <a:buNone/>
            </a:pPr>
            <a:r>
              <a:rPr lang="en-US" sz="1200" dirty="0" smtClean="0"/>
              <a:t>By </a:t>
            </a:r>
            <a:r>
              <a:rPr lang="en-US" sz="1200" dirty="0" err="1" smtClean="0"/>
              <a:t>Laycock</a:t>
            </a:r>
            <a:r>
              <a:rPr lang="en-US" sz="1200" dirty="0" smtClean="0"/>
              <a:t> in Therapeutic Management of Incontinence and Pelvic Pain</a:t>
            </a:r>
          </a:p>
          <a:p>
            <a:r>
              <a:rPr lang="en-US" dirty="0" smtClean="0"/>
              <a:t>0-Zero-- No Palpable Contraction</a:t>
            </a:r>
          </a:p>
          <a:p>
            <a:r>
              <a:rPr lang="en-US" dirty="0" smtClean="0"/>
              <a:t>1-Trace-- Flicker or Pulsation</a:t>
            </a:r>
          </a:p>
          <a:p>
            <a:r>
              <a:rPr lang="en-US" dirty="0" smtClean="0"/>
              <a:t>2-Poor-- Contraction (No Lift)</a:t>
            </a:r>
          </a:p>
          <a:p>
            <a:r>
              <a:rPr lang="en-US" dirty="0" smtClean="0"/>
              <a:t>3-Fair-- Moderate Contraction w/ Lift Post &gt;Ant</a:t>
            </a:r>
          </a:p>
          <a:p>
            <a:r>
              <a:rPr lang="en-US" dirty="0" smtClean="0"/>
              <a:t>4-Good– Contraction and lift with compression from anterior, posterior and lateral walls</a:t>
            </a:r>
          </a:p>
          <a:p>
            <a:r>
              <a:rPr lang="en-US" dirty="0" smtClean="0"/>
              <a:t>5-Strong– Stronger Lift and compression with cephalic lift of the finger with resistance against posterior vaginal wall</a:t>
            </a:r>
          </a:p>
          <a:p>
            <a:endParaRPr lang="en-US" dirty="0" smtClean="0"/>
          </a:p>
        </p:txBody>
      </p:sp>
    </p:spTree>
    <p:extLst>
      <p:ext uri="{BB962C8B-B14F-4D97-AF65-F5344CB8AC3E}">
        <p14:creationId xmlns:p14="http://schemas.microsoft.com/office/powerpoint/2010/main" val="110869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smtClean="0"/>
              <a:t>Pelvic Floor Contractions (</a:t>
            </a:r>
            <a:r>
              <a:rPr lang="en-US" sz="3500" dirty="0" err="1" smtClean="0"/>
              <a:t>Kegels</a:t>
            </a:r>
            <a:r>
              <a:rPr lang="en-US" sz="3500" dirty="0" smtClean="0"/>
              <a:t>)</a:t>
            </a:r>
            <a:endParaRPr lang="en-US" sz="3500" dirty="0"/>
          </a:p>
        </p:txBody>
      </p:sp>
      <p:sp>
        <p:nvSpPr>
          <p:cNvPr id="3" name="Content Placeholder 2"/>
          <p:cNvSpPr>
            <a:spLocks noGrp="1"/>
          </p:cNvSpPr>
          <p:nvPr>
            <p:ph idx="1"/>
          </p:nvPr>
        </p:nvSpPr>
        <p:spPr/>
        <p:txBody>
          <a:bodyPr>
            <a:normAutofit/>
          </a:bodyPr>
          <a:lstStyle/>
          <a:p>
            <a:r>
              <a:rPr lang="en-US" dirty="0" smtClean="0"/>
              <a:t>How do you teach patients?</a:t>
            </a:r>
          </a:p>
          <a:p>
            <a:pPr lvl="1"/>
            <a:r>
              <a:rPr lang="en-US" dirty="0" smtClean="0"/>
              <a:t>Bump 1991</a:t>
            </a:r>
          </a:p>
          <a:p>
            <a:pPr lvl="2"/>
            <a:r>
              <a:rPr lang="en-US" dirty="0" smtClean="0"/>
              <a:t>After brief, standardized instruction for PF contraction, 47 women were tested for PF effort</a:t>
            </a:r>
          </a:p>
          <a:p>
            <a:pPr lvl="4"/>
            <a:r>
              <a:rPr lang="en-US" dirty="0" smtClean="0"/>
              <a:t>60% had effective effort</a:t>
            </a:r>
          </a:p>
          <a:p>
            <a:pPr lvl="4"/>
            <a:r>
              <a:rPr lang="en-US" dirty="0" smtClean="0"/>
              <a:t>40% had ineffective effort</a:t>
            </a:r>
          </a:p>
          <a:p>
            <a:pPr lvl="4"/>
            <a:r>
              <a:rPr lang="en-US" dirty="0" smtClean="0"/>
              <a:t>Conclusion: Basic verbal and written instruction is not adequate for patient home program instruction</a:t>
            </a:r>
          </a:p>
        </p:txBody>
      </p:sp>
    </p:spTree>
    <p:extLst>
      <p:ext uri="{BB962C8B-B14F-4D97-AF65-F5344CB8AC3E}">
        <p14:creationId xmlns:p14="http://schemas.microsoft.com/office/powerpoint/2010/main" val="1198999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First Guidelines Published: AHCPR Exercise Prescription </a:t>
            </a:r>
            <a:endParaRPr lang="en-US" sz="3000" dirty="0"/>
          </a:p>
        </p:txBody>
      </p:sp>
      <p:sp>
        <p:nvSpPr>
          <p:cNvPr id="3" name="Content Placeholder 2"/>
          <p:cNvSpPr>
            <a:spLocks noGrp="1"/>
          </p:cNvSpPr>
          <p:nvPr>
            <p:ph idx="1"/>
          </p:nvPr>
        </p:nvSpPr>
        <p:spPr/>
        <p:txBody>
          <a:bodyPr/>
          <a:lstStyle/>
          <a:p>
            <a:r>
              <a:rPr lang="en-US" dirty="0"/>
              <a:t>Muscle isolation is </a:t>
            </a:r>
            <a:r>
              <a:rPr lang="en-US" dirty="0" smtClean="0"/>
              <a:t>important</a:t>
            </a:r>
          </a:p>
          <a:p>
            <a:pPr lvl="1"/>
            <a:r>
              <a:rPr lang="en-US" dirty="0" smtClean="0"/>
              <a:t>Task Specific: Contract, Relax, </a:t>
            </a:r>
            <a:r>
              <a:rPr lang="en-US" dirty="0" smtClean="0">
                <a:solidFill>
                  <a:schemeClr val="accent6">
                    <a:lumMod val="60000"/>
                    <a:lumOff val="40000"/>
                  </a:schemeClr>
                </a:solidFill>
              </a:rPr>
              <a:t>Bulge</a:t>
            </a:r>
            <a:endParaRPr lang="en-US" dirty="0">
              <a:solidFill>
                <a:schemeClr val="accent6">
                  <a:lumMod val="60000"/>
                  <a:lumOff val="40000"/>
                </a:schemeClr>
              </a:solidFill>
            </a:endParaRPr>
          </a:p>
          <a:p>
            <a:r>
              <a:rPr lang="en-US" dirty="0"/>
              <a:t>No more than 10 second contraction</a:t>
            </a:r>
          </a:p>
          <a:p>
            <a:r>
              <a:rPr lang="en-US" dirty="0">
                <a:solidFill>
                  <a:srgbClr val="FF0000"/>
                </a:solidFill>
              </a:rPr>
              <a:t>30-80 </a:t>
            </a:r>
            <a:r>
              <a:rPr lang="en-US" dirty="0" smtClean="0">
                <a:solidFill>
                  <a:srgbClr val="FF0000"/>
                </a:solidFill>
              </a:rPr>
              <a:t>repetitions </a:t>
            </a:r>
            <a:r>
              <a:rPr lang="en-US" dirty="0" smtClean="0"/>
              <a:t>(Choi et al, 2007)</a:t>
            </a:r>
            <a:endParaRPr lang="en-US" dirty="0"/>
          </a:p>
          <a:p>
            <a:r>
              <a:rPr lang="en-US" dirty="0"/>
              <a:t>Teach Functional Training</a:t>
            </a:r>
          </a:p>
          <a:p>
            <a:r>
              <a:rPr lang="en-US" dirty="0">
                <a:solidFill>
                  <a:srgbClr val="FF0000"/>
                </a:solidFill>
              </a:rPr>
              <a:t>8 weeks of training</a:t>
            </a:r>
          </a:p>
          <a:p>
            <a:endParaRPr lang="en-US" dirty="0"/>
          </a:p>
        </p:txBody>
      </p:sp>
    </p:spTree>
    <p:extLst>
      <p:ext uri="{BB962C8B-B14F-4D97-AF65-F5344CB8AC3E}">
        <p14:creationId xmlns:p14="http://schemas.microsoft.com/office/powerpoint/2010/main" val="1082290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PF contractions</a:t>
            </a:r>
            <a:endParaRPr lang="en-US" dirty="0"/>
          </a:p>
        </p:txBody>
      </p:sp>
      <p:sp>
        <p:nvSpPr>
          <p:cNvPr id="3" name="Content Placeholder 2"/>
          <p:cNvSpPr>
            <a:spLocks noGrp="1"/>
          </p:cNvSpPr>
          <p:nvPr>
            <p:ph idx="1"/>
          </p:nvPr>
        </p:nvSpPr>
        <p:spPr/>
        <p:txBody>
          <a:bodyPr>
            <a:normAutofit fontScale="92500"/>
          </a:bodyPr>
          <a:lstStyle/>
          <a:p>
            <a:r>
              <a:rPr lang="en-US" dirty="0" smtClean="0"/>
              <a:t>Say more than “Squeeze”</a:t>
            </a:r>
          </a:p>
          <a:p>
            <a:r>
              <a:rPr lang="en-US" dirty="0" smtClean="0"/>
              <a:t>Can use elevator image</a:t>
            </a:r>
          </a:p>
          <a:p>
            <a:r>
              <a:rPr lang="en-US" dirty="0" smtClean="0"/>
              <a:t>Close the openings and lift the entire floor</a:t>
            </a:r>
          </a:p>
          <a:p>
            <a:r>
              <a:rPr lang="en-US" dirty="0" smtClean="0"/>
              <a:t>Wink the anus</a:t>
            </a:r>
          </a:p>
          <a:p>
            <a:r>
              <a:rPr lang="en-US" dirty="0" smtClean="0"/>
              <a:t>Move the clitoris/penis</a:t>
            </a:r>
          </a:p>
          <a:p>
            <a:r>
              <a:rPr lang="en-US" dirty="0" smtClean="0"/>
              <a:t>Pull the underwear in, </a:t>
            </a:r>
            <a:r>
              <a:rPr lang="en-US" dirty="0" smtClean="0">
                <a:solidFill>
                  <a:srgbClr val="FF0000"/>
                </a:solidFill>
              </a:rPr>
              <a:t>stop the flow</a:t>
            </a:r>
            <a:r>
              <a:rPr lang="en-US" dirty="0" smtClean="0"/>
              <a:t>, hold back gas</a:t>
            </a:r>
          </a:p>
          <a:p>
            <a:r>
              <a:rPr lang="en-US" dirty="0" smtClean="0"/>
              <a:t>Bring your “sits bones” together, tailbone to your pubic bone, lift your perineum off the chair (</a:t>
            </a:r>
            <a:r>
              <a:rPr lang="en-US" dirty="0" smtClean="0">
                <a:solidFill>
                  <a:srgbClr val="FF0000"/>
                </a:solidFill>
              </a:rPr>
              <a:t>cold chair</a:t>
            </a:r>
            <a:r>
              <a:rPr lang="en-US" dirty="0" smtClean="0"/>
              <a:t>)</a:t>
            </a:r>
            <a:endParaRPr lang="en-US" dirty="0"/>
          </a:p>
        </p:txBody>
      </p:sp>
    </p:spTree>
    <p:extLst>
      <p:ext uri="{BB962C8B-B14F-4D97-AF65-F5344CB8AC3E}">
        <p14:creationId xmlns:p14="http://schemas.microsoft.com/office/powerpoint/2010/main" val="284147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Specialty Training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Herman &amp; Wallace, Pelvic Rehabilitation Institute</a:t>
            </a:r>
          </a:p>
          <a:p>
            <a:pPr lvl="1"/>
            <a:r>
              <a:rPr lang="en-US" dirty="0" smtClean="0"/>
              <a:t>Pelvic Floor 1</a:t>
            </a:r>
          </a:p>
          <a:p>
            <a:pPr lvl="1"/>
            <a:r>
              <a:rPr lang="en-US" dirty="0" smtClean="0"/>
              <a:t>Pelvic Floor 2a</a:t>
            </a:r>
          </a:p>
          <a:p>
            <a:pPr lvl="1"/>
            <a:r>
              <a:rPr lang="en-US" dirty="0" smtClean="0"/>
              <a:t>Pelvic Floor 2b</a:t>
            </a:r>
          </a:p>
          <a:p>
            <a:pPr lvl="1"/>
            <a:r>
              <a:rPr lang="en-US" dirty="0" smtClean="0"/>
              <a:t>Pelvic Floor 3</a:t>
            </a:r>
          </a:p>
          <a:p>
            <a:pPr lvl="1"/>
            <a:r>
              <a:rPr lang="en-US" dirty="0" smtClean="0"/>
              <a:t>Pregnancy and Postpartum</a:t>
            </a:r>
          </a:p>
          <a:p>
            <a:pPr lvl="1"/>
            <a:r>
              <a:rPr lang="en-US" dirty="0" smtClean="0"/>
              <a:t>Movement Systems Approach: Lumbar, Hip, &amp; SIJ</a:t>
            </a:r>
          </a:p>
          <a:p>
            <a:pPr lvl="1"/>
            <a:r>
              <a:rPr lang="en-US" dirty="0" smtClean="0"/>
              <a:t>Women’s Health Summit</a:t>
            </a:r>
          </a:p>
          <a:p>
            <a:pPr lvl="1"/>
            <a:r>
              <a:rPr lang="en-US" dirty="0" smtClean="0"/>
              <a:t>Pediatric Incontinence</a:t>
            </a:r>
          </a:p>
          <a:p>
            <a:pPr lvl="1"/>
            <a:r>
              <a:rPr lang="en-US" dirty="0" err="1" smtClean="0"/>
              <a:t>Pudendal</a:t>
            </a:r>
            <a:r>
              <a:rPr lang="en-US" dirty="0" smtClean="0"/>
              <a:t> Neuralgia</a:t>
            </a:r>
          </a:p>
          <a:p>
            <a:pPr lvl="1"/>
            <a:r>
              <a:rPr lang="en-US" dirty="0" smtClean="0"/>
              <a:t>Sexual Medicine</a:t>
            </a:r>
          </a:p>
          <a:p>
            <a:pPr lvl="1"/>
            <a:r>
              <a:rPr lang="en-US" dirty="0" smtClean="0"/>
              <a:t>Post Prostatectomy</a:t>
            </a:r>
          </a:p>
          <a:p>
            <a:r>
              <a:rPr lang="en-US" dirty="0" smtClean="0"/>
              <a:t>Pelvic Rehabilitation Practitioner Certification (PRPC)</a:t>
            </a:r>
          </a:p>
          <a:p>
            <a:pPr lvl="1"/>
            <a:r>
              <a:rPr lang="en-US" dirty="0" smtClean="0"/>
              <a:t>Nationally recognized Pelvic Rehab Specialist/Expert</a:t>
            </a:r>
            <a:endParaRPr lang="en-US" dirty="0"/>
          </a:p>
        </p:txBody>
      </p:sp>
    </p:spTree>
    <p:extLst>
      <p:ext uri="{BB962C8B-B14F-4D97-AF65-F5344CB8AC3E}">
        <p14:creationId xmlns:p14="http://schemas.microsoft.com/office/powerpoint/2010/main" val="68269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a:t>
            </a:r>
            <a:r>
              <a:rPr lang="en-US" dirty="0" err="1" smtClean="0"/>
              <a:t>Kegel</a:t>
            </a:r>
            <a:r>
              <a:rPr lang="en-US" dirty="0" smtClean="0"/>
              <a:t> or To Not </a:t>
            </a:r>
            <a:r>
              <a:rPr lang="en-US" dirty="0" err="1" smtClean="0"/>
              <a:t>Kegel</a:t>
            </a:r>
            <a:endParaRPr lang="en-US" dirty="0"/>
          </a:p>
        </p:txBody>
      </p:sp>
      <p:sp>
        <p:nvSpPr>
          <p:cNvPr id="3" name="Content Placeholder 2"/>
          <p:cNvSpPr>
            <a:spLocks noGrp="1"/>
          </p:cNvSpPr>
          <p:nvPr>
            <p:ph idx="1"/>
          </p:nvPr>
        </p:nvSpPr>
        <p:spPr/>
        <p:txBody>
          <a:bodyPr/>
          <a:lstStyle/>
          <a:p>
            <a:r>
              <a:rPr lang="en-US" dirty="0" smtClean="0"/>
              <a:t>No </a:t>
            </a:r>
            <a:r>
              <a:rPr lang="en-US" dirty="0" err="1" smtClean="0"/>
              <a:t>Kegels</a:t>
            </a:r>
            <a:r>
              <a:rPr lang="en-US" dirty="0" smtClean="0"/>
              <a:t> with a Shortened/Tight Pelvic Floor and Pain presentation </a:t>
            </a:r>
          </a:p>
          <a:p>
            <a:endParaRPr lang="en-US" dirty="0"/>
          </a:p>
          <a:p>
            <a:endParaRPr lang="en-US" dirty="0"/>
          </a:p>
        </p:txBody>
      </p:sp>
    </p:spTree>
    <p:extLst>
      <p:ext uri="{BB962C8B-B14F-4D97-AF65-F5344CB8AC3E}">
        <p14:creationId xmlns:p14="http://schemas.microsoft.com/office/powerpoint/2010/main" val="3045295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Hypertonic/Short/Tight PF:</a:t>
            </a:r>
            <a:endParaRPr lang="en-US" dirty="0"/>
          </a:p>
        </p:txBody>
      </p:sp>
      <p:sp>
        <p:nvSpPr>
          <p:cNvPr id="3" name="Content Placeholder 2"/>
          <p:cNvSpPr>
            <a:spLocks noGrp="1"/>
          </p:cNvSpPr>
          <p:nvPr>
            <p:ph idx="1"/>
          </p:nvPr>
        </p:nvSpPr>
        <p:spPr/>
        <p:txBody>
          <a:bodyPr>
            <a:normAutofit lnSpcReduction="10000"/>
          </a:bodyPr>
          <a:lstStyle/>
          <a:p>
            <a:pPr marL="349250" lvl="1" indent="-349250">
              <a:spcBef>
                <a:spcPts val="2000"/>
              </a:spcBef>
              <a:buClr>
                <a:schemeClr val="accent1">
                  <a:lumMod val="60000"/>
                  <a:lumOff val="40000"/>
                </a:schemeClr>
              </a:buClr>
            </a:pPr>
            <a:r>
              <a:rPr lang="en-US" dirty="0"/>
              <a:t>Overactive Pelvic Floor:</a:t>
            </a:r>
          </a:p>
          <a:p>
            <a:pPr marL="631825" lvl="2" indent="-349250">
              <a:spcBef>
                <a:spcPts val="2000"/>
              </a:spcBef>
            </a:pPr>
            <a:r>
              <a:rPr lang="en-US" dirty="0"/>
              <a:t>Muscles do not relax or they contract when full relaxation is </a:t>
            </a:r>
            <a:r>
              <a:rPr lang="en-US" dirty="0" smtClean="0"/>
              <a:t>necessary (paradoxical contraction)</a:t>
            </a:r>
            <a:endParaRPr lang="en-US" dirty="0"/>
          </a:p>
          <a:p>
            <a:pPr marL="631825" lvl="2" indent="-349250">
              <a:spcBef>
                <a:spcPts val="2000"/>
              </a:spcBef>
            </a:pPr>
            <a:r>
              <a:rPr lang="en-US" dirty="0"/>
              <a:t>Symptoms: Voiding problems, obstructed defecation, </a:t>
            </a:r>
            <a:r>
              <a:rPr lang="en-US" dirty="0" smtClean="0"/>
              <a:t>dyspareunia, lower abdominal pain/groin</a:t>
            </a:r>
            <a:endParaRPr lang="en-US" dirty="0"/>
          </a:p>
          <a:p>
            <a:pPr marL="631825" lvl="2" indent="-349250">
              <a:spcBef>
                <a:spcPts val="2000"/>
              </a:spcBef>
            </a:pPr>
            <a:r>
              <a:rPr lang="en-US" dirty="0"/>
              <a:t>Signs: absence of voluntary PF muscle </a:t>
            </a:r>
            <a:r>
              <a:rPr lang="en-US" dirty="0" smtClean="0"/>
              <a:t>relaxation</a:t>
            </a:r>
          </a:p>
          <a:p>
            <a:pPr marL="631825" lvl="2" indent="-349250">
              <a:spcBef>
                <a:spcPts val="2000"/>
              </a:spcBef>
            </a:pPr>
            <a:r>
              <a:rPr lang="en-US" dirty="0"/>
              <a:t>Patient has pain, lack </a:t>
            </a:r>
            <a:r>
              <a:rPr lang="en-US" dirty="0" smtClean="0"/>
              <a:t>of descent</a:t>
            </a:r>
            <a:r>
              <a:rPr lang="en-US" dirty="0"/>
              <a:t>/</a:t>
            </a:r>
            <a:r>
              <a:rPr lang="en-US" dirty="0" smtClean="0"/>
              <a:t>bulging</a:t>
            </a:r>
            <a:endParaRPr lang="en-US" dirty="0"/>
          </a:p>
          <a:p>
            <a:pPr marL="631825" lvl="2" indent="-349250">
              <a:spcBef>
                <a:spcPts val="2000"/>
              </a:spcBef>
            </a:pPr>
            <a:r>
              <a:rPr lang="en-US" dirty="0"/>
              <a:t>Abnormal </a:t>
            </a:r>
            <a:r>
              <a:rPr lang="en-US" dirty="0" err="1"/>
              <a:t>sEMG</a:t>
            </a:r>
            <a:r>
              <a:rPr lang="en-US" dirty="0"/>
              <a:t> reading (biofeedback</a:t>
            </a:r>
            <a:r>
              <a:rPr lang="en-US" dirty="0" smtClean="0"/>
              <a:t>)</a:t>
            </a:r>
          </a:p>
          <a:p>
            <a:pPr marL="282575" lvl="2" indent="0">
              <a:spcBef>
                <a:spcPts val="2000"/>
              </a:spcBef>
              <a:buNone/>
            </a:pPr>
            <a:r>
              <a:rPr lang="en-US" sz="1300" dirty="0" err="1"/>
              <a:t>Kotorinos</a:t>
            </a:r>
            <a:r>
              <a:rPr lang="en-US" sz="1300" dirty="0"/>
              <a:t>, R &amp; Fitzgerald, MP “Rehab of the short Pelvic floor 2: Treatment of the Patient with short PF</a:t>
            </a:r>
          </a:p>
          <a:p>
            <a:pPr marL="631825" lvl="2" indent="-349250">
              <a:spcBef>
                <a:spcPts val="2000"/>
              </a:spcBef>
            </a:pPr>
            <a:endParaRPr lang="en-US" dirty="0" smtClean="0"/>
          </a:p>
          <a:p>
            <a:pPr marL="349250" lvl="1" indent="-349250">
              <a:spcBef>
                <a:spcPts val="2000"/>
              </a:spcBef>
            </a:pPr>
            <a:endParaRPr lang="en-US" dirty="0"/>
          </a:p>
          <a:p>
            <a:endParaRPr lang="en-US" dirty="0"/>
          </a:p>
          <a:p>
            <a:endParaRPr lang="en-US" dirty="0"/>
          </a:p>
        </p:txBody>
      </p:sp>
    </p:spTree>
    <p:extLst>
      <p:ext uri="{BB962C8B-B14F-4D97-AF65-F5344CB8AC3E}">
        <p14:creationId xmlns:p14="http://schemas.microsoft.com/office/powerpoint/2010/main" val="892419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a:t>
            </a:r>
            <a:endParaRPr lang="en-US" dirty="0"/>
          </a:p>
        </p:txBody>
      </p:sp>
      <p:pic>
        <p:nvPicPr>
          <p:cNvPr id="8" name="Content Placeholder 7"/>
          <p:cNvPicPr>
            <a:picLocks noGrp="1" noChangeAspect="1"/>
          </p:cNvPicPr>
          <p:nvPr>
            <p:ph sz="half" idx="1"/>
          </p:nvPr>
        </p:nvPicPr>
        <p:blipFill>
          <a:blip r:embed="rId2"/>
          <a:srcRect t="6287" b="6287"/>
          <a:stretch>
            <a:fillRect/>
          </a:stretch>
        </p:blipFill>
        <p:spPr/>
      </p:pic>
      <p:pic>
        <p:nvPicPr>
          <p:cNvPr id="9" name="Content Placeholder 8"/>
          <p:cNvPicPr>
            <a:picLocks noGrp="1" noChangeAspect="1"/>
          </p:cNvPicPr>
          <p:nvPr>
            <p:ph sz="half" idx="2"/>
          </p:nvPr>
        </p:nvPicPr>
        <p:blipFill>
          <a:blip r:embed="rId3"/>
          <a:srcRect l="5403" r="5403"/>
          <a:stretch>
            <a:fillRect/>
          </a:stretch>
        </p:blipFill>
        <p:spPr/>
      </p:pic>
    </p:spTree>
    <p:extLst>
      <p:ext uri="{BB962C8B-B14F-4D97-AF65-F5344CB8AC3E}">
        <p14:creationId xmlns:p14="http://schemas.microsoft.com/office/powerpoint/2010/main" val="23484366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Urogenital and Anal Triangles</a:t>
            </a:r>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endParaRPr lang="en-US" dirty="0"/>
          </a:p>
        </p:txBody>
      </p:sp>
      <p:pic>
        <p:nvPicPr>
          <p:cNvPr id="5" name="Content Placeholder 7" descr="uro-anal triangle.jpg"/>
          <p:cNvPicPr>
            <a:picLocks noGrp="1" noChangeAspect="1"/>
          </p:cNvPicPr>
          <p:nvPr/>
        </p:nvPicPr>
        <p:blipFill>
          <a:blip r:embed="rId3"/>
          <a:srcRect t="-16130" b="-16130"/>
          <a:stretch>
            <a:fillRect/>
          </a:stretch>
        </p:blipFill>
        <p:spPr>
          <a:xfrm>
            <a:off x="549275" y="1600201"/>
            <a:ext cx="3840480" cy="4343400"/>
          </a:xfrm>
          <a:prstGeom prst="rect">
            <a:avLst/>
          </a:prstGeom>
        </p:spPr>
      </p:pic>
      <p:pic>
        <p:nvPicPr>
          <p:cNvPr id="6" name="Content Placeholder 4" descr="uro-anal triangle MF.jpeg"/>
          <p:cNvPicPr>
            <a:picLocks noGrp="1" noChangeAspect="1"/>
          </p:cNvPicPr>
          <p:nvPr/>
        </p:nvPicPr>
        <p:blipFill>
          <a:blip r:embed="rId4"/>
          <a:srcRect t="-85726" b="-85726"/>
          <a:stretch>
            <a:fillRect/>
          </a:stretch>
        </p:blipFill>
        <p:spPr>
          <a:xfrm>
            <a:off x="4751071" y="1241425"/>
            <a:ext cx="3840480" cy="4343400"/>
          </a:xfrm>
          <a:prstGeom prst="rect">
            <a:avLst/>
          </a:prstGeom>
        </p:spPr>
      </p:pic>
    </p:spTree>
    <p:extLst>
      <p:ext uri="{BB962C8B-B14F-4D97-AF65-F5344CB8AC3E}">
        <p14:creationId xmlns:p14="http://schemas.microsoft.com/office/powerpoint/2010/main" val="36414067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1</a:t>
            </a:r>
            <a:endParaRPr lang="en-US" dirty="0"/>
          </a:p>
        </p:txBody>
      </p:sp>
      <p:pic>
        <p:nvPicPr>
          <p:cNvPr id="4" name="Content Placeholder 3"/>
          <p:cNvPicPr>
            <a:picLocks noGrp="1" noChangeAspect="1"/>
          </p:cNvPicPr>
          <p:nvPr>
            <p:ph idx="1"/>
          </p:nvPr>
        </p:nvPicPr>
        <p:blipFill>
          <a:blip r:embed="rId2"/>
          <a:srcRect t="6809" b="6809"/>
          <a:stretch>
            <a:fillRect/>
          </a:stretch>
        </p:blipFill>
        <p:spPr/>
      </p:pic>
    </p:spTree>
    <p:extLst>
      <p:ext uri="{BB962C8B-B14F-4D97-AF65-F5344CB8AC3E}">
        <p14:creationId xmlns:p14="http://schemas.microsoft.com/office/powerpoint/2010/main" val="40580173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1-Superficial </a:t>
            </a:r>
            <a:r>
              <a:rPr lang="en-US" dirty="0" err="1" smtClean="0"/>
              <a:t>Perineal</a:t>
            </a:r>
            <a:r>
              <a:rPr lang="en-US" dirty="0" smtClean="0"/>
              <a:t> Pouch</a:t>
            </a:r>
            <a:endParaRPr lang="en-US" dirty="0"/>
          </a:p>
        </p:txBody>
      </p:sp>
      <p:sp>
        <p:nvSpPr>
          <p:cNvPr id="3" name="Content Placeholder 2"/>
          <p:cNvSpPr>
            <a:spLocks noGrp="1"/>
          </p:cNvSpPr>
          <p:nvPr>
            <p:ph idx="1"/>
          </p:nvPr>
        </p:nvSpPr>
        <p:spPr/>
        <p:txBody>
          <a:bodyPr>
            <a:normAutofit fontScale="55000" lnSpcReduction="20000"/>
          </a:bodyPr>
          <a:lstStyle/>
          <a:p>
            <a:r>
              <a:rPr lang="en-US" sz="3000" dirty="0" err="1" smtClean="0"/>
              <a:t>Bulbocavernosus</a:t>
            </a:r>
            <a:endParaRPr lang="en-US" sz="3000" dirty="0" smtClean="0"/>
          </a:p>
          <a:p>
            <a:pPr lvl="1"/>
            <a:r>
              <a:rPr lang="en-US" dirty="0" smtClean="0"/>
              <a:t>O: </a:t>
            </a:r>
            <a:r>
              <a:rPr lang="en-US" dirty="0" err="1" smtClean="0"/>
              <a:t>Perineal</a:t>
            </a:r>
            <a:r>
              <a:rPr lang="en-US" dirty="0" smtClean="0"/>
              <a:t> body</a:t>
            </a:r>
          </a:p>
          <a:p>
            <a:pPr lvl="1"/>
            <a:r>
              <a:rPr lang="en-US" dirty="0" smtClean="0"/>
              <a:t>I:  Body of clitoris/Corpus </a:t>
            </a:r>
            <a:r>
              <a:rPr lang="en-US" dirty="0" err="1" smtClean="0"/>
              <a:t>Cavernosum</a:t>
            </a:r>
            <a:endParaRPr lang="en-US" dirty="0" smtClean="0"/>
          </a:p>
          <a:p>
            <a:pPr lvl="1"/>
            <a:r>
              <a:rPr lang="en-US" dirty="0" smtClean="0"/>
              <a:t>A: Move blood from attached parts of the clitoris and penis into the glands</a:t>
            </a:r>
            <a:endParaRPr lang="en-US" dirty="0"/>
          </a:p>
          <a:p>
            <a:r>
              <a:rPr lang="en-US" sz="3000" dirty="0" err="1" smtClean="0"/>
              <a:t>Ischiocavernosus</a:t>
            </a:r>
            <a:endParaRPr lang="en-US" sz="3000" dirty="0"/>
          </a:p>
          <a:p>
            <a:pPr lvl="1"/>
            <a:r>
              <a:rPr lang="en-US" dirty="0" smtClean="0"/>
              <a:t>O: </a:t>
            </a:r>
            <a:r>
              <a:rPr lang="en-US" dirty="0" err="1" smtClean="0"/>
              <a:t>Ischial</a:t>
            </a:r>
            <a:r>
              <a:rPr lang="en-US" dirty="0" smtClean="0"/>
              <a:t> tuberosity and ramus</a:t>
            </a:r>
          </a:p>
          <a:p>
            <a:pPr lvl="1"/>
            <a:r>
              <a:rPr lang="en-US" dirty="0" smtClean="0"/>
              <a:t>I:  Crus of penis and clitoris</a:t>
            </a:r>
          </a:p>
          <a:p>
            <a:pPr lvl="1"/>
            <a:r>
              <a:rPr lang="en-US" dirty="0" smtClean="0"/>
              <a:t>A: Move blood from </a:t>
            </a:r>
            <a:r>
              <a:rPr lang="en-US" dirty="0" err="1" smtClean="0"/>
              <a:t>crura</a:t>
            </a:r>
            <a:r>
              <a:rPr lang="en-US" dirty="0" smtClean="0"/>
              <a:t> into the body of the erect penis and clitoris</a:t>
            </a:r>
            <a:endParaRPr lang="en-US" dirty="0"/>
          </a:p>
          <a:p>
            <a:r>
              <a:rPr lang="en-US" sz="3000" dirty="0" smtClean="0"/>
              <a:t>Superficial Transverse </a:t>
            </a:r>
            <a:r>
              <a:rPr lang="en-US" sz="3000" dirty="0" err="1" smtClean="0"/>
              <a:t>Perineal</a:t>
            </a:r>
            <a:r>
              <a:rPr lang="en-US" sz="3000" dirty="0" smtClean="0"/>
              <a:t> (STP)</a:t>
            </a:r>
          </a:p>
          <a:p>
            <a:pPr lvl="1"/>
            <a:r>
              <a:rPr lang="en-US" dirty="0" smtClean="0"/>
              <a:t>O: </a:t>
            </a:r>
            <a:r>
              <a:rPr lang="en-US" dirty="0" err="1" smtClean="0"/>
              <a:t>Ischial</a:t>
            </a:r>
            <a:r>
              <a:rPr lang="en-US" dirty="0" smtClean="0"/>
              <a:t> tuberosity and ramus</a:t>
            </a:r>
          </a:p>
          <a:p>
            <a:pPr lvl="1"/>
            <a:r>
              <a:rPr lang="en-US" dirty="0" smtClean="0"/>
              <a:t>I:  </a:t>
            </a:r>
            <a:r>
              <a:rPr lang="en-US" dirty="0" err="1" smtClean="0"/>
              <a:t>Perineal</a:t>
            </a:r>
            <a:r>
              <a:rPr lang="en-US" dirty="0" smtClean="0"/>
              <a:t> Body</a:t>
            </a:r>
          </a:p>
          <a:p>
            <a:pPr lvl="1"/>
            <a:r>
              <a:rPr lang="en-US" dirty="0" smtClean="0"/>
              <a:t>A: Stabilize the </a:t>
            </a:r>
            <a:r>
              <a:rPr lang="en-US" dirty="0" err="1" smtClean="0"/>
              <a:t>perineal</a:t>
            </a:r>
            <a:r>
              <a:rPr lang="en-US" dirty="0"/>
              <a:t> </a:t>
            </a:r>
            <a:r>
              <a:rPr lang="en-US" dirty="0" smtClean="0"/>
              <a:t>body</a:t>
            </a:r>
          </a:p>
          <a:p>
            <a:pPr lvl="1"/>
            <a:endParaRPr lang="en-US" dirty="0"/>
          </a:p>
          <a:p>
            <a:r>
              <a:rPr lang="en-US" sz="3000" dirty="0" smtClean="0"/>
              <a:t>External Sphincter—closes anal canal</a:t>
            </a:r>
          </a:p>
          <a:p>
            <a:pPr marL="0" indent="0">
              <a:buNone/>
            </a:pPr>
            <a:r>
              <a:rPr lang="en-US" dirty="0" smtClean="0"/>
              <a:t>Adapted from Gray’s Anatomy for Students</a:t>
            </a:r>
            <a:endParaRPr lang="en-US" dirty="0"/>
          </a:p>
        </p:txBody>
      </p:sp>
    </p:spTree>
    <p:extLst>
      <p:ext uri="{BB962C8B-B14F-4D97-AF65-F5344CB8AC3E}">
        <p14:creationId xmlns:p14="http://schemas.microsoft.com/office/powerpoint/2010/main" val="4806534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2</a:t>
            </a:r>
            <a:endParaRPr lang="en-US" dirty="0"/>
          </a:p>
        </p:txBody>
      </p:sp>
      <p:pic>
        <p:nvPicPr>
          <p:cNvPr id="4" name="Content Placeholder 3"/>
          <p:cNvPicPr>
            <a:picLocks noGrp="1" noChangeAspect="1"/>
          </p:cNvPicPr>
          <p:nvPr>
            <p:ph idx="1"/>
          </p:nvPr>
        </p:nvPicPr>
        <p:blipFill>
          <a:blip r:embed="rId2"/>
          <a:srcRect l="1315" r="1315"/>
          <a:stretch>
            <a:fillRect/>
          </a:stretch>
        </p:blipFill>
        <p:spPr/>
      </p:pic>
    </p:spTree>
    <p:extLst>
      <p:ext uri="{BB962C8B-B14F-4D97-AF65-F5344CB8AC3E}">
        <p14:creationId xmlns:p14="http://schemas.microsoft.com/office/powerpoint/2010/main" val="4852693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2-Deep </a:t>
            </a:r>
            <a:r>
              <a:rPr lang="en-US" dirty="0" err="1" smtClean="0"/>
              <a:t>Perineal</a:t>
            </a:r>
            <a:r>
              <a:rPr lang="en-US" dirty="0" smtClean="0"/>
              <a:t> Pouch</a:t>
            </a:r>
            <a:endParaRPr lang="en-US" dirty="0"/>
          </a:p>
        </p:txBody>
      </p:sp>
      <p:sp>
        <p:nvSpPr>
          <p:cNvPr id="3" name="Content Placeholder 2"/>
          <p:cNvSpPr>
            <a:spLocks noGrp="1"/>
          </p:cNvSpPr>
          <p:nvPr>
            <p:ph idx="1"/>
          </p:nvPr>
        </p:nvSpPr>
        <p:spPr/>
        <p:txBody>
          <a:bodyPr>
            <a:noAutofit/>
          </a:bodyPr>
          <a:lstStyle/>
          <a:p>
            <a:r>
              <a:rPr lang="en-US" sz="1100" dirty="0" smtClean="0"/>
              <a:t>Deep Transverse </a:t>
            </a:r>
            <a:r>
              <a:rPr lang="en-US" sz="1100" dirty="0" err="1" smtClean="0"/>
              <a:t>Perineal</a:t>
            </a:r>
            <a:r>
              <a:rPr lang="en-US" sz="1100" dirty="0" smtClean="0"/>
              <a:t> Muscle</a:t>
            </a:r>
          </a:p>
          <a:p>
            <a:pPr lvl="1"/>
            <a:r>
              <a:rPr lang="en-US" sz="1100" dirty="0" smtClean="0"/>
              <a:t>O: medial aspect of </a:t>
            </a:r>
            <a:r>
              <a:rPr lang="en-US" sz="1100" dirty="0" err="1" smtClean="0"/>
              <a:t>ischial</a:t>
            </a:r>
            <a:r>
              <a:rPr lang="en-US" sz="1100" dirty="0" smtClean="0"/>
              <a:t> ramus</a:t>
            </a:r>
          </a:p>
          <a:p>
            <a:pPr lvl="1"/>
            <a:r>
              <a:rPr lang="en-US" sz="1100" dirty="0" smtClean="0"/>
              <a:t>I: </a:t>
            </a:r>
            <a:r>
              <a:rPr lang="en-US" sz="1100" dirty="0" err="1" smtClean="0"/>
              <a:t>perineal</a:t>
            </a:r>
            <a:r>
              <a:rPr lang="en-US" sz="1100" dirty="0" smtClean="0"/>
              <a:t> body</a:t>
            </a:r>
          </a:p>
          <a:p>
            <a:pPr lvl="1"/>
            <a:r>
              <a:rPr lang="en-US" sz="1100" dirty="0" smtClean="0"/>
              <a:t>A: Stabilizes position of the </a:t>
            </a:r>
            <a:r>
              <a:rPr lang="en-US" sz="1100" dirty="0" err="1" smtClean="0"/>
              <a:t>perineal</a:t>
            </a:r>
            <a:r>
              <a:rPr lang="en-US" sz="1100" dirty="0" smtClean="0"/>
              <a:t> body</a:t>
            </a:r>
          </a:p>
          <a:p>
            <a:r>
              <a:rPr lang="en-US" sz="1100" dirty="0" smtClean="0"/>
              <a:t>Sphincter </a:t>
            </a:r>
            <a:r>
              <a:rPr lang="en-US" sz="1100" dirty="0" err="1" smtClean="0"/>
              <a:t>Urethrovaginalis</a:t>
            </a:r>
            <a:r>
              <a:rPr lang="en-US" sz="1100" dirty="0" smtClean="0"/>
              <a:t> (Women only):</a:t>
            </a:r>
          </a:p>
          <a:p>
            <a:pPr lvl="1"/>
            <a:r>
              <a:rPr lang="en-US" sz="1100" dirty="0" smtClean="0"/>
              <a:t>O: </a:t>
            </a:r>
            <a:r>
              <a:rPr lang="en-US" sz="1100" dirty="0" err="1" smtClean="0"/>
              <a:t>Perineal</a:t>
            </a:r>
            <a:r>
              <a:rPr lang="en-US" sz="1100" dirty="0" smtClean="0"/>
              <a:t> body</a:t>
            </a:r>
          </a:p>
          <a:p>
            <a:pPr lvl="1"/>
            <a:r>
              <a:rPr lang="en-US" sz="1100" dirty="0" smtClean="0"/>
              <a:t>I: Anterior to vagina</a:t>
            </a:r>
          </a:p>
          <a:p>
            <a:pPr lvl="1"/>
            <a:r>
              <a:rPr lang="en-US" sz="1100" dirty="0" smtClean="0"/>
              <a:t>A: Functions as accessory sphincter of urethra</a:t>
            </a:r>
          </a:p>
          <a:p>
            <a:r>
              <a:rPr lang="en-US" sz="1100" dirty="0" smtClean="0"/>
              <a:t>Compressor Urethra (Women only):</a:t>
            </a:r>
          </a:p>
          <a:p>
            <a:pPr lvl="1"/>
            <a:r>
              <a:rPr lang="en-US" sz="1100" dirty="0" smtClean="0"/>
              <a:t>O: </a:t>
            </a:r>
            <a:r>
              <a:rPr lang="en-US" sz="1100" dirty="0" err="1" smtClean="0"/>
              <a:t>Ischiopubic</a:t>
            </a:r>
            <a:r>
              <a:rPr lang="en-US" sz="1100" dirty="0" smtClean="0"/>
              <a:t> ramus on each side</a:t>
            </a:r>
          </a:p>
          <a:p>
            <a:pPr lvl="1"/>
            <a:r>
              <a:rPr lang="en-US" sz="1100" dirty="0" smtClean="0"/>
              <a:t>I: Two sides join together to the urethra</a:t>
            </a:r>
          </a:p>
          <a:p>
            <a:pPr lvl="1"/>
            <a:r>
              <a:rPr lang="en-US" sz="1100" dirty="0" smtClean="0"/>
              <a:t>A: Functions as accessory sphincter of urethra</a:t>
            </a:r>
          </a:p>
          <a:p>
            <a:r>
              <a:rPr lang="en-US" sz="1100" dirty="0" smtClean="0"/>
              <a:t>External urethral sphincter:</a:t>
            </a:r>
          </a:p>
          <a:p>
            <a:pPr lvl="1"/>
            <a:r>
              <a:rPr lang="en-US" sz="1100" dirty="0" smtClean="0"/>
              <a:t>O: Inferior ramus of pubis on each side</a:t>
            </a:r>
          </a:p>
          <a:p>
            <a:pPr lvl="1"/>
            <a:r>
              <a:rPr lang="en-US" sz="1100" dirty="0" smtClean="0"/>
              <a:t>I: Surrounds membranous parts of urethra</a:t>
            </a:r>
          </a:p>
          <a:p>
            <a:pPr lvl="1"/>
            <a:r>
              <a:rPr lang="en-US" sz="1100" dirty="0" smtClean="0"/>
              <a:t>A: Compresses membranous urethra, relaxes during micturition</a:t>
            </a:r>
          </a:p>
          <a:p>
            <a:pPr marL="349250" lvl="1" indent="0">
              <a:buNone/>
            </a:pPr>
            <a:r>
              <a:rPr lang="en-US" sz="1100" dirty="0" smtClean="0"/>
              <a:t>Adapted </a:t>
            </a:r>
            <a:r>
              <a:rPr lang="en-US" sz="1100" dirty="0"/>
              <a:t>from Gray’s Anatomy for Students</a:t>
            </a:r>
          </a:p>
          <a:p>
            <a:pPr lvl="1"/>
            <a:endParaRPr lang="en-US" sz="1100" dirty="0" smtClean="0"/>
          </a:p>
        </p:txBody>
      </p:sp>
    </p:spTree>
    <p:extLst>
      <p:ext uri="{BB962C8B-B14F-4D97-AF65-F5344CB8AC3E}">
        <p14:creationId xmlns:p14="http://schemas.microsoft.com/office/powerpoint/2010/main" val="5179183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3</a:t>
            </a:r>
            <a:endParaRPr lang="en-US" dirty="0"/>
          </a:p>
        </p:txBody>
      </p:sp>
      <p:sp>
        <p:nvSpPr>
          <p:cNvPr id="3" name="Content Placeholder 2"/>
          <p:cNvSpPr>
            <a:spLocks noGrp="1"/>
          </p:cNvSpPr>
          <p:nvPr>
            <p:ph idx="1"/>
          </p:nvPr>
        </p:nvSpPr>
        <p:spPr>
          <a:xfrm>
            <a:off x="549275" y="1600200"/>
            <a:ext cx="8042276" cy="4559299"/>
          </a:xfrm>
        </p:spPr>
        <p:txBody>
          <a:bodyPr/>
          <a:lstStyle/>
          <a:p>
            <a:pPr marL="0" indent="0">
              <a:buNone/>
            </a:pPr>
            <a:endParaRPr lang="en-US" dirty="0"/>
          </a:p>
        </p:txBody>
      </p:sp>
      <p:pic>
        <p:nvPicPr>
          <p:cNvPr id="4" name="Picture 3" descr="layer 3.jpg"/>
          <p:cNvPicPr>
            <a:picLocks noChangeAspect="1"/>
          </p:cNvPicPr>
          <p:nvPr/>
        </p:nvPicPr>
        <p:blipFill>
          <a:blip r:embed="rId3"/>
          <a:stretch>
            <a:fillRect/>
          </a:stretch>
        </p:blipFill>
        <p:spPr>
          <a:xfrm>
            <a:off x="412750" y="1600201"/>
            <a:ext cx="7842250" cy="4670424"/>
          </a:xfrm>
          <a:prstGeom prst="rect">
            <a:avLst/>
          </a:prstGeom>
        </p:spPr>
      </p:pic>
    </p:spTree>
    <p:extLst>
      <p:ext uri="{BB962C8B-B14F-4D97-AF65-F5344CB8AC3E}">
        <p14:creationId xmlns:p14="http://schemas.microsoft.com/office/powerpoint/2010/main" val="26383085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3</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Muscles of the Pelvic Floor:</a:t>
            </a:r>
          </a:p>
          <a:p>
            <a:pPr lvl="1"/>
            <a:r>
              <a:rPr lang="en-US" dirty="0" err="1" smtClean="0"/>
              <a:t>Levator</a:t>
            </a:r>
            <a:r>
              <a:rPr lang="en-US" dirty="0" smtClean="0"/>
              <a:t> </a:t>
            </a:r>
            <a:r>
              <a:rPr lang="en-US" dirty="0" err="1" smtClean="0"/>
              <a:t>Ani</a:t>
            </a:r>
            <a:r>
              <a:rPr lang="en-US" dirty="0" smtClean="0"/>
              <a:t>:</a:t>
            </a:r>
          </a:p>
          <a:p>
            <a:pPr lvl="2"/>
            <a:r>
              <a:rPr lang="en-US" dirty="0" err="1" smtClean="0"/>
              <a:t>Pubococcygeus</a:t>
            </a:r>
            <a:r>
              <a:rPr lang="en-US" dirty="0" smtClean="0"/>
              <a:t> </a:t>
            </a:r>
          </a:p>
          <a:p>
            <a:pPr marL="685800" lvl="2" indent="0">
              <a:buNone/>
            </a:pPr>
            <a:r>
              <a:rPr lang="en-US" dirty="0" smtClean="0"/>
              <a:t>		</a:t>
            </a:r>
            <a:r>
              <a:rPr lang="en-US" dirty="0" err="1" smtClean="0"/>
              <a:t>Puborectalis</a:t>
            </a:r>
            <a:endParaRPr lang="en-US" dirty="0" smtClean="0"/>
          </a:p>
          <a:p>
            <a:pPr marL="685800" lvl="2" indent="0">
              <a:buNone/>
            </a:pPr>
            <a:r>
              <a:rPr lang="en-US" dirty="0"/>
              <a:t>	</a:t>
            </a:r>
            <a:r>
              <a:rPr lang="en-US" dirty="0" smtClean="0"/>
              <a:t>	</a:t>
            </a:r>
            <a:r>
              <a:rPr lang="en-US" dirty="0" err="1" smtClean="0"/>
              <a:t>Pubovaginalis</a:t>
            </a:r>
            <a:endParaRPr lang="en-US" dirty="0" smtClean="0"/>
          </a:p>
          <a:p>
            <a:pPr lvl="2"/>
            <a:r>
              <a:rPr lang="en-US" dirty="0" err="1" smtClean="0"/>
              <a:t>Iliococcygeus</a:t>
            </a:r>
            <a:endParaRPr lang="en-US" dirty="0" smtClean="0"/>
          </a:p>
          <a:p>
            <a:pPr marL="685800" lvl="2" indent="0">
              <a:buNone/>
            </a:pPr>
            <a:endParaRPr lang="en-US" dirty="0"/>
          </a:p>
          <a:p>
            <a:pPr lvl="1"/>
            <a:r>
              <a:rPr lang="en-US" dirty="0" err="1" smtClean="0"/>
              <a:t>Coccygeus</a:t>
            </a:r>
            <a:r>
              <a:rPr lang="en-US" dirty="0" smtClean="0"/>
              <a:t>: Runs tandem with the </a:t>
            </a:r>
            <a:r>
              <a:rPr lang="en-US" dirty="0" err="1" smtClean="0">
                <a:solidFill>
                  <a:srgbClr val="FF0000"/>
                </a:solidFill>
              </a:rPr>
              <a:t>sacrospinous</a:t>
            </a:r>
            <a:r>
              <a:rPr lang="en-US" dirty="0" smtClean="0"/>
              <a:t> ligament						</a:t>
            </a:r>
          </a:p>
          <a:p>
            <a:r>
              <a:rPr lang="en-US" dirty="0" smtClean="0"/>
              <a:t>Muscles of Pelvic Walls:</a:t>
            </a:r>
          </a:p>
          <a:p>
            <a:pPr lvl="1"/>
            <a:r>
              <a:rPr lang="en-US" dirty="0" err="1" smtClean="0"/>
              <a:t>Obturator</a:t>
            </a:r>
            <a:r>
              <a:rPr lang="en-US" dirty="0" smtClean="0"/>
              <a:t> </a:t>
            </a:r>
            <a:r>
              <a:rPr lang="en-US" dirty="0" err="1" smtClean="0"/>
              <a:t>Internus</a:t>
            </a:r>
            <a:r>
              <a:rPr lang="en-US" dirty="0" smtClean="0"/>
              <a:t>: external rotator of hip, abduction of flexed hip</a:t>
            </a:r>
          </a:p>
          <a:p>
            <a:pPr lvl="1"/>
            <a:r>
              <a:rPr lang="en-US" dirty="0" err="1" smtClean="0"/>
              <a:t>Piriformis</a:t>
            </a:r>
            <a:r>
              <a:rPr lang="en-US" dirty="0" smtClean="0"/>
              <a:t>: external rotator of extended hip, abduction of flexed hip</a:t>
            </a:r>
          </a:p>
        </p:txBody>
      </p:sp>
    </p:spTree>
    <p:extLst>
      <p:ext uri="{BB962C8B-B14F-4D97-AF65-F5344CB8AC3E}">
        <p14:creationId xmlns:p14="http://schemas.microsoft.com/office/powerpoint/2010/main" val="16732563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492625"/>
          </a:xfrm>
        </p:spPr>
        <p:txBody>
          <a:bodyPr/>
          <a:lstStyle/>
          <a:p>
            <a:r>
              <a:rPr lang="en-US" dirty="0" smtClean="0"/>
              <a:t>And I’m a Mom……</a:t>
            </a:r>
            <a:endParaRPr lang="en-US" dirty="0"/>
          </a:p>
        </p:txBody>
      </p:sp>
      <p:pic>
        <p:nvPicPr>
          <p:cNvPr id="4" name="Content Placeholder 3" descr="IMG_1938.jpg"/>
          <p:cNvPicPr>
            <a:picLocks noGrp="1" noChangeAspect="1"/>
          </p:cNvPicPr>
          <p:nvPr>
            <p:ph idx="1"/>
          </p:nvPr>
        </p:nvPicPr>
        <p:blipFill>
          <a:blip r:embed="rId3">
            <a:extLst>
              <a:ext uri="{28A0092B-C50C-407E-A947-70E740481C1C}">
                <a14:useLocalDpi xmlns:a14="http://schemas.microsoft.com/office/drawing/2010/main" val="0"/>
              </a:ext>
            </a:extLst>
          </a:blip>
          <a:srcRect t="29747" b="29747"/>
          <a:stretch>
            <a:fillRect/>
          </a:stretch>
        </p:blipFill>
        <p:spPr/>
      </p:pic>
    </p:spTree>
    <p:extLst>
      <p:ext uri="{BB962C8B-B14F-4D97-AF65-F5344CB8AC3E}">
        <p14:creationId xmlns:p14="http://schemas.microsoft.com/office/powerpoint/2010/main" val="1428141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Pelvic Diaphragm</a:t>
            </a:r>
            <a:endParaRPr lang="en-US" dirty="0"/>
          </a:p>
        </p:txBody>
      </p:sp>
      <p:sp>
        <p:nvSpPr>
          <p:cNvPr id="3" name="Content Placeholder 2"/>
          <p:cNvSpPr>
            <a:spLocks noGrp="1"/>
          </p:cNvSpPr>
          <p:nvPr>
            <p:ph idx="1"/>
          </p:nvPr>
        </p:nvSpPr>
        <p:spPr/>
        <p:txBody>
          <a:bodyPr>
            <a:normAutofit/>
          </a:bodyPr>
          <a:lstStyle/>
          <a:p>
            <a:r>
              <a:rPr lang="en-US" dirty="0"/>
              <a:t>Pelvic Diaphragm:</a:t>
            </a:r>
          </a:p>
          <a:p>
            <a:pPr lvl="1"/>
            <a:r>
              <a:rPr lang="en-US" dirty="0"/>
              <a:t>Layer 3 Pelvic Floor and Pelvic Wall muscles make up the Pelvic </a:t>
            </a:r>
            <a:r>
              <a:rPr lang="en-US" dirty="0" smtClean="0"/>
              <a:t>Diaphragm (listed on previous slide)</a:t>
            </a:r>
          </a:p>
          <a:p>
            <a:pPr lvl="1"/>
            <a:endParaRPr lang="en-US" dirty="0"/>
          </a:p>
          <a:p>
            <a:pPr lvl="1"/>
            <a:r>
              <a:rPr lang="en-US" dirty="0"/>
              <a:t>Function of pelvic diaphragm: support the pelvis, support of the organs, Fix the trunk with UE movements, </a:t>
            </a:r>
            <a:r>
              <a:rPr lang="en-US" dirty="0" smtClean="0">
                <a:solidFill>
                  <a:schemeClr val="accent6"/>
                </a:solidFill>
              </a:rPr>
              <a:t>Levi </a:t>
            </a:r>
            <a:r>
              <a:rPr lang="en-US" dirty="0" err="1" smtClean="0">
                <a:solidFill>
                  <a:schemeClr val="accent6"/>
                </a:solidFill>
              </a:rPr>
              <a:t>Ani</a:t>
            </a:r>
            <a:r>
              <a:rPr lang="en-US" dirty="0" smtClean="0">
                <a:solidFill>
                  <a:schemeClr val="accent6"/>
                </a:solidFill>
              </a:rPr>
              <a:t> supports the uterus</a:t>
            </a:r>
          </a:p>
          <a:p>
            <a:pPr lvl="2"/>
            <a:r>
              <a:rPr lang="en-US" dirty="0" smtClean="0"/>
              <a:t>muscle </a:t>
            </a:r>
            <a:r>
              <a:rPr lang="en-US" dirty="0"/>
              <a:t>fibers 30% fast twitch, 70% slow </a:t>
            </a:r>
            <a:r>
              <a:rPr lang="en-US" dirty="0" smtClean="0"/>
              <a:t>twitch</a:t>
            </a:r>
          </a:p>
          <a:p>
            <a:pPr marL="349250" lvl="1" indent="0">
              <a:buNone/>
            </a:pPr>
            <a:endParaRPr lang="en-US" dirty="0" smtClean="0"/>
          </a:p>
          <a:p>
            <a:pPr lvl="1"/>
            <a:r>
              <a:rPr lang="en-US" dirty="0"/>
              <a:t>Sciatic nerve is </a:t>
            </a:r>
            <a:r>
              <a:rPr lang="en-US" dirty="0" smtClean="0"/>
              <a:t>“sandwiched” </a:t>
            </a:r>
            <a:r>
              <a:rPr lang="en-US" dirty="0"/>
              <a:t>between </a:t>
            </a:r>
            <a:r>
              <a:rPr lang="en-US" dirty="0" err="1"/>
              <a:t>piriformis</a:t>
            </a:r>
            <a:r>
              <a:rPr lang="en-US" dirty="0"/>
              <a:t> </a:t>
            </a:r>
            <a:r>
              <a:rPr lang="en-US" dirty="0" smtClean="0"/>
              <a:t>superiorly </a:t>
            </a:r>
            <a:r>
              <a:rPr lang="en-US" dirty="0"/>
              <a:t>and the OI along with the </a:t>
            </a:r>
            <a:r>
              <a:rPr lang="en-US" dirty="0" err="1" smtClean="0"/>
              <a:t>gemelli</a:t>
            </a:r>
            <a:r>
              <a:rPr lang="en-US" dirty="0" smtClean="0"/>
              <a:t> </a:t>
            </a:r>
            <a:r>
              <a:rPr lang="en-US" dirty="0"/>
              <a:t>inferiorly</a:t>
            </a:r>
          </a:p>
          <a:p>
            <a:pPr lvl="1"/>
            <a:endParaRPr lang="en-US" dirty="0"/>
          </a:p>
          <a:p>
            <a:pPr lvl="1"/>
            <a:endParaRPr lang="en-US" dirty="0"/>
          </a:p>
        </p:txBody>
      </p:sp>
    </p:spTree>
    <p:extLst>
      <p:ext uri="{BB962C8B-B14F-4D97-AF65-F5344CB8AC3E}">
        <p14:creationId xmlns:p14="http://schemas.microsoft.com/office/powerpoint/2010/main" val="60760967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Arcus</a:t>
            </a:r>
            <a:r>
              <a:rPr lang="en-US" dirty="0" smtClean="0"/>
              <a:t> </a:t>
            </a:r>
            <a:r>
              <a:rPr lang="en-US" dirty="0" err="1" smtClean="0"/>
              <a:t>Tendineus</a:t>
            </a:r>
            <a:r>
              <a:rPr lang="en-US" dirty="0" smtClean="0"/>
              <a:t> </a:t>
            </a:r>
            <a:r>
              <a:rPr lang="en-US" dirty="0" err="1" smtClean="0"/>
              <a:t>Levator</a:t>
            </a:r>
            <a:r>
              <a:rPr lang="en-US" dirty="0" smtClean="0"/>
              <a:t> </a:t>
            </a:r>
            <a:r>
              <a:rPr lang="en-US" dirty="0" err="1" smtClean="0"/>
              <a:t>Ani</a:t>
            </a:r>
            <a:r>
              <a:rPr lang="en-US" dirty="0" smtClean="0"/>
              <a:t> (ATLA)</a:t>
            </a:r>
            <a:endParaRPr lang="en-US" dirty="0"/>
          </a:p>
        </p:txBody>
      </p:sp>
      <p:sp>
        <p:nvSpPr>
          <p:cNvPr id="3" name="Content Placeholder 2"/>
          <p:cNvSpPr>
            <a:spLocks noGrp="1"/>
          </p:cNvSpPr>
          <p:nvPr>
            <p:ph idx="1"/>
          </p:nvPr>
        </p:nvSpPr>
        <p:spPr/>
        <p:txBody>
          <a:bodyPr/>
          <a:lstStyle/>
          <a:p>
            <a:r>
              <a:rPr lang="en-US" dirty="0" smtClean="0"/>
              <a:t>ATLA courses downward and anterior as a long fibrous thickening, blending with fascia and ligaments of the bladder and vagina</a:t>
            </a:r>
          </a:p>
          <a:p>
            <a:r>
              <a:rPr lang="en-US" dirty="0" smtClean="0"/>
              <a:t>Anteriorly attaches on the pubic </a:t>
            </a:r>
            <a:r>
              <a:rPr lang="en-US" dirty="0" err="1" smtClean="0"/>
              <a:t>symphysis</a:t>
            </a:r>
            <a:endParaRPr lang="en-US" dirty="0" smtClean="0"/>
          </a:p>
          <a:p>
            <a:r>
              <a:rPr lang="en-US" dirty="0" smtClean="0"/>
              <a:t>Functionally is an attachment for supporting ligaments of the pelvic viscera</a:t>
            </a:r>
          </a:p>
          <a:p>
            <a:r>
              <a:rPr lang="en-US" dirty="0" smtClean="0"/>
              <a:t>Separates the OI and </a:t>
            </a:r>
            <a:r>
              <a:rPr lang="en-US" dirty="0" err="1" smtClean="0"/>
              <a:t>iliococcygeus</a:t>
            </a:r>
            <a:r>
              <a:rPr lang="en-US" dirty="0" smtClean="0"/>
              <a:t>—common attachment</a:t>
            </a:r>
            <a:endParaRPr lang="en-US" dirty="0"/>
          </a:p>
        </p:txBody>
      </p:sp>
    </p:spTree>
    <p:extLst>
      <p:ext uri="{BB962C8B-B14F-4D97-AF65-F5344CB8AC3E}">
        <p14:creationId xmlns:p14="http://schemas.microsoft.com/office/powerpoint/2010/main" val="40855669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a:t>
            </a:r>
            <a:endParaRPr lang="en-US" dirty="0"/>
          </a:p>
        </p:txBody>
      </p:sp>
      <p:pic>
        <p:nvPicPr>
          <p:cNvPr id="4" name="Content Placeholder 3"/>
          <p:cNvPicPr>
            <a:picLocks noGrp="1" noChangeAspect="1"/>
          </p:cNvPicPr>
          <p:nvPr>
            <p:ph idx="1"/>
          </p:nvPr>
        </p:nvPicPr>
        <p:blipFill>
          <a:blip r:embed="rId2"/>
          <a:srcRect t="9495" b="9495"/>
          <a:stretch>
            <a:fillRect/>
          </a:stretch>
        </p:blipFill>
        <p:spPr/>
      </p:pic>
    </p:spTree>
    <p:extLst>
      <p:ext uri="{BB962C8B-B14F-4D97-AF65-F5344CB8AC3E}">
        <p14:creationId xmlns:p14="http://schemas.microsoft.com/office/powerpoint/2010/main" val="28602737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Pudendal</a:t>
            </a:r>
            <a:r>
              <a:rPr lang="en-US" dirty="0" smtClean="0"/>
              <a:t> Nerve</a:t>
            </a:r>
            <a:endParaRPr lang="en-US" dirty="0"/>
          </a:p>
        </p:txBody>
      </p:sp>
      <p:pic>
        <p:nvPicPr>
          <p:cNvPr id="4" name="Content Placeholder 3"/>
          <p:cNvPicPr>
            <a:picLocks noGrp="1" noChangeAspect="1"/>
          </p:cNvPicPr>
          <p:nvPr>
            <p:ph idx="1"/>
          </p:nvPr>
        </p:nvPicPr>
        <p:blipFill>
          <a:blip r:embed="rId3"/>
          <a:srcRect l="-18403" r="-18403"/>
          <a:stretch>
            <a:fillRect/>
          </a:stretch>
        </p:blipFill>
        <p:spPr>
          <a:xfrm>
            <a:off x="762000" y="1600200"/>
            <a:ext cx="8042275" cy="4343400"/>
          </a:xfrm>
        </p:spPr>
      </p:pic>
    </p:spTree>
    <p:extLst>
      <p:ext uri="{BB962C8B-B14F-4D97-AF65-F5344CB8AC3E}">
        <p14:creationId xmlns:p14="http://schemas.microsoft.com/office/powerpoint/2010/main" val="38898548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Pudendal</a:t>
            </a:r>
            <a:r>
              <a:rPr lang="en-US" dirty="0" smtClean="0"/>
              <a:t> Nerve Summary</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pudendal</a:t>
            </a:r>
            <a:r>
              <a:rPr lang="en-US" dirty="0" smtClean="0"/>
              <a:t> nerve has 3 main branches:</a:t>
            </a:r>
          </a:p>
          <a:p>
            <a:pPr lvl="1"/>
            <a:r>
              <a:rPr lang="en-US" dirty="0" smtClean="0"/>
              <a:t>Inferior rectal or </a:t>
            </a:r>
            <a:r>
              <a:rPr lang="en-US" dirty="0" err="1" smtClean="0"/>
              <a:t>hemorrhoidal</a:t>
            </a:r>
            <a:endParaRPr lang="en-US" dirty="0" smtClean="0"/>
          </a:p>
          <a:p>
            <a:pPr lvl="1"/>
            <a:r>
              <a:rPr lang="en-US" dirty="0" err="1" smtClean="0"/>
              <a:t>Perineal</a:t>
            </a:r>
            <a:endParaRPr lang="en-US" dirty="0" smtClean="0"/>
          </a:p>
          <a:p>
            <a:pPr lvl="1"/>
            <a:r>
              <a:rPr lang="en-US" dirty="0" smtClean="0"/>
              <a:t>Dorsal nerve of clitoris or penis</a:t>
            </a:r>
          </a:p>
          <a:p>
            <a:pPr lvl="1"/>
            <a:r>
              <a:rPr lang="en-US" dirty="0" smtClean="0"/>
              <a:t>L4-S4 (derived mainly from sacral branches)</a:t>
            </a:r>
          </a:p>
          <a:p>
            <a:pPr marL="349250" lvl="1" indent="0">
              <a:buNone/>
            </a:pPr>
            <a:endParaRPr lang="en-US" dirty="0" smtClean="0"/>
          </a:p>
          <a:p>
            <a:pPr marL="349250" lvl="1" indent="0">
              <a:buNone/>
            </a:pPr>
            <a:r>
              <a:rPr lang="en-US" dirty="0" smtClean="0"/>
              <a:t>“S2,3,4 </a:t>
            </a:r>
            <a:r>
              <a:rPr lang="en-US" dirty="0"/>
              <a:t>keep </a:t>
            </a:r>
            <a:r>
              <a:rPr lang="en-US" dirty="0" smtClean="0"/>
              <a:t>poop </a:t>
            </a:r>
            <a:r>
              <a:rPr lang="en-US" dirty="0"/>
              <a:t>and pee off the </a:t>
            </a:r>
            <a:r>
              <a:rPr lang="en-US" dirty="0" smtClean="0"/>
              <a:t>floor”</a:t>
            </a:r>
            <a:endParaRPr lang="en-US" dirty="0"/>
          </a:p>
          <a:p>
            <a:pPr marL="349250" lvl="1" indent="0">
              <a:buNone/>
            </a:pPr>
            <a:endParaRPr lang="en-US" dirty="0" smtClean="0"/>
          </a:p>
          <a:p>
            <a:pPr lvl="1"/>
            <a:endParaRPr lang="en-US" dirty="0"/>
          </a:p>
          <a:p>
            <a:pPr marL="349250" lvl="1" indent="0">
              <a:buNone/>
            </a:pPr>
            <a:endParaRPr lang="en-US" dirty="0" smtClean="0"/>
          </a:p>
          <a:p>
            <a:endParaRPr lang="en-US" dirty="0"/>
          </a:p>
        </p:txBody>
      </p:sp>
    </p:spTree>
    <p:extLst>
      <p:ext uri="{BB962C8B-B14F-4D97-AF65-F5344CB8AC3E}">
        <p14:creationId xmlns:p14="http://schemas.microsoft.com/office/powerpoint/2010/main" val="24996828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Pudendal</a:t>
            </a:r>
            <a:r>
              <a:rPr lang="en-US" sz="4000" dirty="0" smtClean="0"/>
              <a:t> Entrapment (PNE) </a:t>
            </a:r>
            <a:r>
              <a:rPr lang="en-US" sz="4000" dirty="0" err="1" smtClean="0"/>
              <a:t>vs</a:t>
            </a:r>
            <a:r>
              <a:rPr lang="en-US" sz="4000" dirty="0" smtClean="0"/>
              <a:t> </a:t>
            </a:r>
            <a:r>
              <a:rPr lang="en-US" sz="4000" dirty="0" err="1" smtClean="0"/>
              <a:t>Pudendal</a:t>
            </a:r>
            <a:r>
              <a:rPr lang="en-US" sz="4000" dirty="0" smtClean="0"/>
              <a:t> Neuralgia (PN)</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Entrapment and Neuralgia are not the same! </a:t>
            </a:r>
          </a:p>
          <a:p>
            <a:r>
              <a:rPr lang="en-US" dirty="0" smtClean="0"/>
              <a:t>PN refers to pain along the distribution of the PN (clitoris/penis, anus, perineum)—PN does not mean nerve is trapped, can be irritated from inflammation, tight/spastic muscles, or mechanical compression (prolonged sitting, poor sitting mechanics). WHERE is your pain? Not all sitting pain is the same.</a:t>
            </a:r>
          </a:p>
          <a:p>
            <a:r>
              <a:rPr lang="en-US" dirty="0" smtClean="0"/>
              <a:t>PNE will have symptoms of PN but nerve is ‘trapped or damaged’, pain is unrelenting and may not modify with positions, may be increased with sitting. </a:t>
            </a:r>
          </a:p>
          <a:p>
            <a:r>
              <a:rPr lang="en-US" dirty="0" smtClean="0"/>
              <a:t>PN and PFD not the same but have overlapping S&amp;S d/t tight/spastic muscles, treatments are similar. Less B&amp;B issues w/ PN </a:t>
            </a:r>
            <a:r>
              <a:rPr lang="en-US" dirty="0" err="1" smtClean="0"/>
              <a:t>vs</a:t>
            </a:r>
            <a:r>
              <a:rPr lang="en-US" dirty="0" smtClean="0"/>
              <a:t> PFD.</a:t>
            </a:r>
          </a:p>
          <a:p>
            <a:pPr marL="0" indent="0">
              <a:buNone/>
            </a:pPr>
            <a:endParaRPr lang="en-US" dirty="0" smtClean="0"/>
          </a:p>
        </p:txBody>
      </p:sp>
    </p:spTree>
    <p:extLst>
      <p:ext uri="{BB962C8B-B14F-4D97-AF65-F5344CB8AC3E}">
        <p14:creationId xmlns:p14="http://schemas.microsoft.com/office/powerpoint/2010/main" val="1222911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is PN</a:t>
            </a:r>
            <a:endParaRPr lang="en-US" dirty="0"/>
          </a:p>
        </p:txBody>
      </p:sp>
      <p:pic>
        <p:nvPicPr>
          <p:cNvPr id="4" name="Content Placeholder 3"/>
          <p:cNvPicPr>
            <a:picLocks noGrp="1" noChangeAspect="1"/>
          </p:cNvPicPr>
          <p:nvPr>
            <p:ph idx="1"/>
          </p:nvPr>
        </p:nvPicPr>
        <p:blipFill>
          <a:blip r:embed="rId3"/>
          <a:srcRect l="-24211" r="-24211"/>
          <a:stretch>
            <a:fillRect/>
          </a:stretch>
        </p:blipFill>
        <p:spPr>
          <a:xfrm>
            <a:off x="1790129" y="1444532"/>
            <a:ext cx="8042275" cy="4499068"/>
          </a:xfrm>
        </p:spPr>
      </p:pic>
    </p:spTree>
    <p:extLst>
      <p:ext uri="{BB962C8B-B14F-4D97-AF65-F5344CB8AC3E}">
        <p14:creationId xmlns:p14="http://schemas.microsoft.com/office/powerpoint/2010/main" val="2912940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rcRect t="24282" b="24282"/>
          <a:stretch>
            <a:fillRect/>
          </a:stretch>
        </p:blipFill>
        <p:spPr>
          <a:xfrm>
            <a:off x="549275" y="306584"/>
            <a:ext cx="7246209" cy="6029493"/>
          </a:xfrm>
        </p:spPr>
      </p:pic>
    </p:spTree>
    <p:extLst>
      <p:ext uri="{BB962C8B-B14F-4D97-AF65-F5344CB8AC3E}">
        <p14:creationId xmlns:p14="http://schemas.microsoft.com/office/powerpoint/2010/main" val="993702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Orthopedic Considerations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a:t>SIJ</a:t>
            </a:r>
          </a:p>
          <a:p>
            <a:pPr lvl="1"/>
            <a:r>
              <a:rPr lang="en-US" dirty="0" err="1"/>
              <a:t>Hypertonicity</a:t>
            </a:r>
            <a:r>
              <a:rPr lang="en-US" dirty="0"/>
              <a:t> of the PF affects SIJ stability</a:t>
            </a:r>
          </a:p>
          <a:p>
            <a:pPr lvl="2"/>
            <a:r>
              <a:rPr lang="en-US" dirty="0" err="1" smtClean="0"/>
              <a:t>Levator</a:t>
            </a:r>
            <a:r>
              <a:rPr lang="en-US" dirty="0" smtClean="0"/>
              <a:t> </a:t>
            </a:r>
            <a:r>
              <a:rPr lang="en-US" dirty="0" err="1" smtClean="0"/>
              <a:t>ani</a:t>
            </a:r>
            <a:r>
              <a:rPr lang="en-US" dirty="0" smtClean="0"/>
              <a:t> </a:t>
            </a:r>
            <a:r>
              <a:rPr lang="en-US" dirty="0"/>
              <a:t>causes </a:t>
            </a:r>
            <a:r>
              <a:rPr lang="en-US" dirty="0" err="1" smtClean="0"/>
              <a:t>counternutation</a:t>
            </a:r>
            <a:r>
              <a:rPr lang="en-US" dirty="0" smtClean="0"/>
              <a:t> (extension) </a:t>
            </a:r>
            <a:r>
              <a:rPr lang="en-US" dirty="0"/>
              <a:t>of sacrum stiffening the </a:t>
            </a:r>
            <a:r>
              <a:rPr lang="en-US" dirty="0" smtClean="0"/>
              <a:t>SIJ (forward flexing the coccyx)</a:t>
            </a:r>
          </a:p>
          <a:p>
            <a:pPr lvl="2"/>
            <a:r>
              <a:rPr lang="en-US" dirty="0" err="1" smtClean="0"/>
              <a:t>Multifidi</a:t>
            </a:r>
            <a:r>
              <a:rPr lang="en-US" dirty="0" smtClean="0"/>
              <a:t>—nutation of the sacrum (flexion) and segmental spinal control (extension of lumbar spine)</a:t>
            </a:r>
            <a:endParaRPr lang="en-US" dirty="0"/>
          </a:p>
          <a:p>
            <a:r>
              <a:rPr lang="en-US" dirty="0"/>
              <a:t>SIJ stability: PF contributes to lowering of vertical shear forces, increasing SIJ compression hence increasing SIJ </a:t>
            </a:r>
            <a:r>
              <a:rPr lang="en-US" dirty="0" smtClean="0"/>
              <a:t>stability. </a:t>
            </a:r>
            <a:r>
              <a:rPr lang="en-US" dirty="0" smtClean="0">
                <a:solidFill>
                  <a:srgbClr val="FF0000"/>
                </a:solidFill>
              </a:rPr>
              <a:t>Teach Pelvic brace: </a:t>
            </a:r>
            <a:r>
              <a:rPr lang="en-US" dirty="0" err="1" smtClean="0">
                <a:solidFill>
                  <a:srgbClr val="FF0000"/>
                </a:solidFill>
              </a:rPr>
              <a:t>TrA</a:t>
            </a:r>
            <a:r>
              <a:rPr lang="en-US" dirty="0" smtClean="0">
                <a:solidFill>
                  <a:srgbClr val="FF0000"/>
                </a:solidFill>
              </a:rPr>
              <a:t>, M</a:t>
            </a:r>
            <a:r>
              <a:rPr lang="en-US" smtClean="0">
                <a:solidFill>
                  <a:srgbClr val="FF0000"/>
                </a:solidFill>
              </a:rPr>
              <a:t>,IIO</a:t>
            </a:r>
            <a:r>
              <a:rPr lang="en-US" dirty="0" smtClean="0">
                <a:solidFill>
                  <a:srgbClr val="FF0000"/>
                </a:solidFill>
              </a:rPr>
              <a:t>, and PFM</a:t>
            </a:r>
            <a:endParaRPr lang="en-US" dirty="0">
              <a:solidFill>
                <a:srgbClr val="FF0000"/>
              </a:solidFill>
            </a:endParaRPr>
          </a:p>
          <a:p>
            <a:pPr marL="0" indent="0">
              <a:buNone/>
            </a:pPr>
            <a:r>
              <a:rPr lang="en-US" sz="1400" dirty="0" err="1"/>
              <a:t>Kathe</a:t>
            </a:r>
            <a:r>
              <a:rPr lang="en-US" sz="1400" dirty="0"/>
              <a:t> Wallace, PT, BCB-PMD. Women’s Health Summit. 2014. 1-32.</a:t>
            </a:r>
          </a:p>
          <a:p>
            <a:pPr marL="0" indent="0">
              <a:buNone/>
            </a:pPr>
            <a:r>
              <a:rPr lang="en-US" sz="1400" dirty="0" err="1"/>
              <a:t>Pel</a:t>
            </a:r>
            <a:r>
              <a:rPr lang="en-US" sz="1400" dirty="0"/>
              <a:t>. 2008 </a:t>
            </a:r>
            <a:r>
              <a:rPr lang="en-US" sz="1400" dirty="0" err="1"/>
              <a:t>Spitznagle</a:t>
            </a:r>
            <a:r>
              <a:rPr lang="en-US" sz="1400" dirty="0"/>
              <a:t>, Theresa “Tracy” M. PT, DPT,MHS, WCS. 2013. Movement Systems Approach to</a:t>
            </a:r>
          </a:p>
          <a:p>
            <a:pPr marL="0" indent="0">
              <a:buNone/>
            </a:pPr>
            <a:r>
              <a:rPr lang="en-US" sz="1400" dirty="0"/>
              <a:t>Musculoskeletal Pelvic Pain. a. The Pelvic Girdle. Diane Lee 2000, </a:t>
            </a:r>
            <a:r>
              <a:rPr lang="en-US" sz="1400" dirty="0" err="1"/>
              <a:t>pg</a:t>
            </a:r>
            <a:r>
              <a:rPr lang="en-US" sz="1400" dirty="0"/>
              <a:t> 53.</a:t>
            </a:r>
          </a:p>
          <a:p>
            <a:endParaRPr lang="en-US" dirty="0"/>
          </a:p>
        </p:txBody>
      </p:sp>
    </p:spTree>
    <p:extLst>
      <p:ext uri="{BB962C8B-B14F-4D97-AF65-F5344CB8AC3E}">
        <p14:creationId xmlns:p14="http://schemas.microsoft.com/office/powerpoint/2010/main" val="413680040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Orthopedic Considerations</a:t>
            </a:r>
          </a:p>
        </p:txBody>
      </p:sp>
      <p:sp>
        <p:nvSpPr>
          <p:cNvPr id="3" name="Content Placeholder 2"/>
          <p:cNvSpPr>
            <a:spLocks noGrp="1"/>
          </p:cNvSpPr>
          <p:nvPr>
            <p:ph idx="1"/>
          </p:nvPr>
        </p:nvSpPr>
        <p:spPr/>
        <p:txBody>
          <a:bodyPr/>
          <a:lstStyle/>
          <a:p>
            <a:r>
              <a:rPr lang="en-US" dirty="0"/>
              <a:t>Hip</a:t>
            </a:r>
          </a:p>
          <a:p>
            <a:pPr lvl="1"/>
            <a:r>
              <a:rPr lang="en-US" dirty="0"/>
              <a:t>64-72% of patient’s with hip dysfunction also experience PF dysfunction</a:t>
            </a:r>
          </a:p>
          <a:p>
            <a:pPr lvl="1"/>
            <a:r>
              <a:rPr lang="en-US" dirty="0"/>
              <a:t>Hip ER’s are lengthened due to increased hip adduction and </a:t>
            </a:r>
            <a:r>
              <a:rPr lang="en-US" dirty="0" smtClean="0"/>
              <a:t>IR; this </a:t>
            </a:r>
            <a:r>
              <a:rPr lang="en-US" dirty="0"/>
              <a:t>causes PF pain and can cause physical stress on the </a:t>
            </a:r>
            <a:r>
              <a:rPr lang="en-US" dirty="0" err="1"/>
              <a:t>pudendal</a:t>
            </a:r>
            <a:r>
              <a:rPr lang="en-US" dirty="0"/>
              <a:t> </a:t>
            </a:r>
            <a:r>
              <a:rPr lang="en-US" dirty="0" smtClean="0"/>
              <a:t>nerves</a:t>
            </a:r>
          </a:p>
          <a:p>
            <a:pPr lvl="2"/>
            <a:r>
              <a:rPr lang="en-US" dirty="0"/>
              <a:t>P</a:t>
            </a:r>
            <a:r>
              <a:rPr lang="en-US" dirty="0" smtClean="0"/>
              <a:t>ain </a:t>
            </a:r>
            <a:r>
              <a:rPr lang="en-US" dirty="0"/>
              <a:t>patterns: posterior lateral hip pain, sciatica, lateral thigh pain, pain in WB or with prolonged sitting, </a:t>
            </a:r>
            <a:r>
              <a:rPr lang="en-US" dirty="0" err="1"/>
              <a:t>pudendal</a:t>
            </a:r>
            <a:r>
              <a:rPr lang="en-US" dirty="0"/>
              <a:t> neuralgia, dyspareunia, urgency/frequency.</a:t>
            </a:r>
          </a:p>
          <a:p>
            <a:pPr lvl="2"/>
            <a:endParaRPr lang="en-US" dirty="0"/>
          </a:p>
          <a:p>
            <a:endParaRPr lang="en-US" dirty="0"/>
          </a:p>
        </p:txBody>
      </p:sp>
    </p:spTree>
    <p:extLst>
      <p:ext uri="{BB962C8B-B14F-4D97-AF65-F5344CB8AC3E}">
        <p14:creationId xmlns:p14="http://schemas.microsoft.com/office/powerpoint/2010/main" val="30989742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Lawson—15 months</a:t>
            </a:r>
            <a:endParaRPr lang="en-US" dirty="0"/>
          </a:p>
        </p:txBody>
      </p:sp>
      <p:pic>
        <p:nvPicPr>
          <p:cNvPr id="4" name="Content Placeholder 3" descr="IMG_3702.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1908" r="-55603" b="17004"/>
          <a:stretch/>
        </p:blipFill>
        <p:spPr>
          <a:xfrm>
            <a:off x="730250" y="1444625"/>
            <a:ext cx="7556500" cy="5207000"/>
          </a:xfrm>
        </p:spPr>
      </p:pic>
    </p:spTree>
    <p:extLst>
      <p:ext uri="{BB962C8B-B14F-4D97-AF65-F5344CB8AC3E}">
        <p14:creationId xmlns:p14="http://schemas.microsoft.com/office/powerpoint/2010/main" val="3851638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Orthopedic Considerations</a:t>
            </a:r>
          </a:p>
        </p:txBody>
      </p:sp>
      <p:sp>
        <p:nvSpPr>
          <p:cNvPr id="3" name="Content Placeholder 2"/>
          <p:cNvSpPr>
            <a:spLocks noGrp="1"/>
          </p:cNvSpPr>
          <p:nvPr>
            <p:ph idx="1"/>
          </p:nvPr>
        </p:nvSpPr>
        <p:spPr/>
        <p:txBody>
          <a:bodyPr/>
          <a:lstStyle/>
          <a:p>
            <a:pPr marL="349250" lvl="1" indent="-349250">
              <a:spcBef>
                <a:spcPts val="2000"/>
              </a:spcBef>
              <a:buClr>
                <a:schemeClr val="accent1">
                  <a:lumMod val="60000"/>
                  <a:lumOff val="40000"/>
                </a:schemeClr>
              </a:buClr>
            </a:pPr>
            <a:r>
              <a:rPr lang="en-US" dirty="0"/>
              <a:t>When Hip ER’s, especially the </a:t>
            </a:r>
            <a:r>
              <a:rPr lang="en-US" dirty="0" err="1"/>
              <a:t>piriformis</a:t>
            </a:r>
            <a:r>
              <a:rPr lang="en-US" dirty="0"/>
              <a:t> and OI are shortened they </a:t>
            </a:r>
            <a:r>
              <a:rPr lang="en-US" dirty="0" smtClean="0"/>
              <a:t>cause </a:t>
            </a:r>
            <a:r>
              <a:rPr lang="en-US" dirty="0"/>
              <a:t>compressive forces on the multiple branches of the </a:t>
            </a:r>
            <a:r>
              <a:rPr lang="en-US" dirty="0" err="1"/>
              <a:t>pudendal</a:t>
            </a:r>
            <a:r>
              <a:rPr lang="en-US" dirty="0"/>
              <a:t> nerves and/or can cause a “sciatic nerve sandwich</a:t>
            </a:r>
            <a:r>
              <a:rPr lang="en-US" dirty="0" smtClean="0"/>
              <a:t>”</a:t>
            </a:r>
          </a:p>
          <a:p>
            <a:pPr marL="631825" lvl="2" indent="-349250">
              <a:spcBef>
                <a:spcPts val="2000"/>
              </a:spcBef>
            </a:pPr>
            <a:r>
              <a:rPr lang="en-US" dirty="0" smtClean="0"/>
              <a:t>Pain Pattern: </a:t>
            </a:r>
            <a:r>
              <a:rPr lang="en-US" dirty="0"/>
              <a:t>OI trigger points mimic </a:t>
            </a:r>
            <a:r>
              <a:rPr lang="en-US" dirty="0" err="1"/>
              <a:t>piriformis</a:t>
            </a:r>
            <a:r>
              <a:rPr lang="en-US" dirty="0"/>
              <a:t> syndrome and refers pain to the coccygeal region with spillover into the posterior thigh. </a:t>
            </a:r>
            <a:r>
              <a:rPr lang="en-US" dirty="0" err="1"/>
              <a:t>Sx</a:t>
            </a:r>
            <a:r>
              <a:rPr lang="en-US" dirty="0"/>
              <a:t> reported are fullness in the rectum, pain referred to </a:t>
            </a:r>
            <a:r>
              <a:rPr lang="en-US" dirty="0" err="1"/>
              <a:t>ipsilateral</a:t>
            </a:r>
            <a:r>
              <a:rPr lang="en-US" dirty="0"/>
              <a:t> thigh or coccyx</a:t>
            </a:r>
            <a:r>
              <a:rPr lang="en-US" dirty="0" smtClean="0"/>
              <a:t>.</a:t>
            </a:r>
          </a:p>
          <a:p>
            <a:pPr marL="282575" lvl="2" indent="0">
              <a:spcBef>
                <a:spcPts val="2000"/>
              </a:spcBef>
              <a:buNone/>
            </a:pPr>
            <a:r>
              <a:rPr lang="en-US" dirty="0"/>
              <a:t>	</a:t>
            </a:r>
          </a:p>
          <a:p>
            <a:endParaRPr lang="en-US" dirty="0"/>
          </a:p>
        </p:txBody>
      </p:sp>
    </p:spTree>
    <p:extLst>
      <p:ext uri="{BB962C8B-B14F-4D97-AF65-F5344CB8AC3E}">
        <p14:creationId xmlns:p14="http://schemas.microsoft.com/office/powerpoint/2010/main" val="33512460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OI Connection</a:t>
            </a:r>
            <a:endParaRPr lang="en-US" dirty="0"/>
          </a:p>
        </p:txBody>
      </p:sp>
      <p:sp>
        <p:nvSpPr>
          <p:cNvPr id="3" name="Content Placeholder 2"/>
          <p:cNvSpPr>
            <a:spLocks noGrp="1"/>
          </p:cNvSpPr>
          <p:nvPr>
            <p:ph idx="1"/>
          </p:nvPr>
        </p:nvSpPr>
        <p:spPr/>
        <p:txBody>
          <a:bodyPr>
            <a:normAutofit lnSpcReduction="10000"/>
          </a:bodyPr>
          <a:lstStyle/>
          <a:p>
            <a:r>
              <a:rPr lang="en-US" dirty="0" smtClean="0"/>
              <a:t>Integral player in pelvic floor function and rehabilitation.</a:t>
            </a:r>
          </a:p>
          <a:p>
            <a:r>
              <a:rPr lang="en-US" dirty="0" smtClean="0"/>
              <a:t>PFM are very small and thin, yet able to produce enough force in isolation to counteract changes in intra-abdominal pressure during less rigorous activities (standing, abdominal crunch). However, when the intra-abdominal pressure exceeds the maximum force generated by the PFM’s in isolation, implies other parallel </a:t>
            </a:r>
            <a:r>
              <a:rPr lang="en-US" dirty="0" err="1" smtClean="0"/>
              <a:t>stuctures</a:t>
            </a:r>
            <a:r>
              <a:rPr lang="en-US" dirty="0" smtClean="0"/>
              <a:t> (OI) is recruited/required to assist PFM to maintain PF function including continence.</a:t>
            </a:r>
          </a:p>
          <a:p>
            <a:endParaRPr lang="en-US" dirty="0"/>
          </a:p>
        </p:txBody>
      </p:sp>
    </p:spTree>
    <p:extLst>
      <p:ext uri="{BB962C8B-B14F-4D97-AF65-F5344CB8AC3E}">
        <p14:creationId xmlns:p14="http://schemas.microsoft.com/office/powerpoint/2010/main" val="3523101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of Women’s Health Physical Therapy Study</a:t>
            </a:r>
            <a:endParaRPr lang="en-US" dirty="0"/>
          </a:p>
        </p:txBody>
      </p:sp>
      <p:sp>
        <p:nvSpPr>
          <p:cNvPr id="3" name="Content Placeholder 2"/>
          <p:cNvSpPr>
            <a:spLocks noGrp="1"/>
          </p:cNvSpPr>
          <p:nvPr>
            <p:ph idx="1"/>
          </p:nvPr>
        </p:nvSpPr>
        <p:spPr/>
        <p:txBody>
          <a:bodyPr>
            <a:normAutofit lnSpcReduction="10000"/>
          </a:bodyPr>
          <a:lstStyle/>
          <a:p>
            <a:pPr lvl="1"/>
            <a:r>
              <a:rPr lang="en-US" dirty="0"/>
              <a:t>18-35, same strength of </a:t>
            </a:r>
            <a:r>
              <a:rPr lang="en-US" dirty="0" smtClean="0"/>
              <a:t>PFM </a:t>
            </a:r>
            <a:r>
              <a:rPr lang="en-US" dirty="0"/>
              <a:t>and OI at start of </a:t>
            </a:r>
            <a:r>
              <a:rPr lang="en-US" dirty="0" smtClean="0"/>
              <a:t>study measured by MMT </a:t>
            </a:r>
            <a:endParaRPr lang="en-US" dirty="0"/>
          </a:p>
          <a:p>
            <a:pPr lvl="1"/>
            <a:r>
              <a:rPr lang="en-US" dirty="0" smtClean="0"/>
              <a:t>Control </a:t>
            </a:r>
            <a:r>
              <a:rPr lang="en-US" dirty="0" smtClean="0"/>
              <a:t>group and Exercise </a:t>
            </a:r>
            <a:r>
              <a:rPr lang="en-US" dirty="0" smtClean="0"/>
              <a:t>group</a:t>
            </a:r>
          </a:p>
          <a:p>
            <a:pPr lvl="2"/>
            <a:r>
              <a:rPr lang="en-US" dirty="0" smtClean="0"/>
              <a:t>Each group maintained same level of fitness/exercise prior to study except:</a:t>
            </a:r>
            <a:endParaRPr lang="en-US" dirty="0" smtClean="0"/>
          </a:p>
          <a:p>
            <a:pPr lvl="2"/>
            <a:r>
              <a:rPr lang="en-US" dirty="0" smtClean="0"/>
              <a:t>The exercise </a:t>
            </a:r>
            <a:r>
              <a:rPr lang="en-US" dirty="0" smtClean="0"/>
              <a:t>group did Monster Walks, Clam, and Isometric Hip ER against </a:t>
            </a:r>
            <a:r>
              <a:rPr lang="en-US" dirty="0" smtClean="0"/>
              <a:t>wall (3 sets of 10, 3x/week for 12 weeks)</a:t>
            </a:r>
          </a:p>
          <a:p>
            <a:pPr lvl="1"/>
            <a:r>
              <a:rPr lang="en-US" dirty="0" smtClean="0"/>
              <a:t>Strengthening </a:t>
            </a:r>
            <a:r>
              <a:rPr lang="en-US" dirty="0"/>
              <a:t>the deep rotators of the hip that surround the PFM, such as OI, improved PFM strength in healthy, young women. This could be particularly beneficial in patients who have difficulty performing the traditional </a:t>
            </a:r>
            <a:r>
              <a:rPr lang="en-US" dirty="0" err="1"/>
              <a:t>Kegel</a:t>
            </a:r>
            <a:r>
              <a:rPr lang="en-US" dirty="0"/>
              <a:t> exercise</a:t>
            </a:r>
            <a:endParaRPr lang="en-US" dirty="0" smtClean="0"/>
          </a:p>
        </p:txBody>
      </p:sp>
    </p:spTree>
    <p:extLst>
      <p:ext uri="{BB962C8B-B14F-4D97-AF65-F5344CB8AC3E}">
        <p14:creationId xmlns:p14="http://schemas.microsoft.com/office/powerpoint/2010/main" val="3475654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Patients</a:t>
            </a:r>
            <a:endParaRPr lang="en-US" dirty="0"/>
          </a:p>
        </p:txBody>
      </p:sp>
      <p:sp>
        <p:nvSpPr>
          <p:cNvPr id="3" name="Content Placeholder 2"/>
          <p:cNvSpPr>
            <a:spLocks noGrp="1"/>
          </p:cNvSpPr>
          <p:nvPr>
            <p:ph idx="1"/>
          </p:nvPr>
        </p:nvSpPr>
        <p:spPr/>
        <p:txBody>
          <a:bodyPr/>
          <a:lstStyle/>
          <a:p>
            <a:pPr lvl="1"/>
            <a:r>
              <a:rPr lang="en-US" dirty="0"/>
              <a:t>Consider your patient population:</a:t>
            </a:r>
          </a:p>
          <a:p>
            <a:pPr lvl="2"/>
            <a:r>
              <a:rPr lang="en-US" dirty="0"/>
              <a:t>Fit, athlete, strong MMT----may need </a:t>
            </a:r>
            <a:r>
              <a:rPr lang="en-US" dirty="0" err="1"/>
              <a:t>pfm</a:t>
            </a:r>
            <a:r>
              <a:rPr lang="en-US" dirty="0"/>
              <a:t> in isolation</a:t>
            </a:r>
          </a:p>
          <a:p>
            <a:pPr lvl="2"/>
            <a:r>
              <a:rPr lang="en-US" dirty="0"/>
              <a:t>Sedentary, inactive---benefit from hip/core strengthening</a:t>
            </a:r>
          </a:p>
          <a:p>
            <a:pPr lvl="2"/>
            <a:r>
              <a:rPr lang="en-US" dirty="0"/>
              <a:t>Elderly population---cognitively cannot perform </a:t>
            </a:r>
            <a:r>
              <a:rPr lang="en-US" dirty="0" err="1"/>
              <a:t>Kegels</a:t>
            </a:r>
            <a:r>
              <a:rPr lang="en-US" dirty="0"/>
              <a:t>, may benefit from hip/core/adduction </a:t>
            </a:r>
          </a:p>
          <a:p>
            <a:pPr lvl="1"/>
            <a:r>
              <a:rPr lang="en-US" dirty="0" smtClean="0"/>
              <a:t>OVERFLOW may be enough, others may need to be referred out to PF PT for specific training</a:t>
            </a:r>
          </a:p>
          <a:p>
            <a:pPr lvl="1"/>
            <a:r>
              <a:rPr lang="en-US" dirty="0" smtClean="0"/>
              <a:t>Remember to review their medical history and ask the personal questions (incontinence, dyspareunia, etc.)</a:t>
            </a:r>
            <a:endParaRPr lang="en-US" dirty="0"/>
          </a:p>
          <a:p>
            <a:endParaRPr lang="en-US" dirty="0"/>
          </a:p>
        </p:txBody>
      </p:sp>
    </p:spTree>
    <p:extLst>
      <p:ext uri="{BB962C8B-B14F-4D97-AF65-F5344CB8AC3E}">
        <p14:creationId xmlns:p14="http://schemas.microsoft.com/office/powerpoint/2010/main" val="2336736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Orthopedic Considerations</a:t>
            </a:r>
          </a:p>
        </p:txBody>
      </p:sp>
      <p:sp>
        <p:nvSpPr>
          <p:cNvPr id="3" name="Content Placeholder 2"/>
          <p:cNvSpPr>
            <a:spLocks noGrp="1"/>
          </p:cNvSpPr>
          <p:nvPr>
            <p:ph idx="1"/>
          </p:nvPr>
        </p:nvSpPr>
        <p:spPr/>
        <p:txBody>
          <a:bodyPr>
            <a:normAutofit fontScale="92500" lnSpcReduction="10000"/>
          </a:bodyPr>
          <a:lstStyle/>
          <a:p>
            <a:r>
              <a:rPr lang="en-US" dirty="0"/>
              <a:t>Adductor muscles</a:t>
            </a:r>
          </a:p>
          <a:p>
            <a:pPr lvl="2"/>
            <a:r>
              <a:rPr lang="en-US" dirty="0"/>
              <a:t>Attachments at the abdominal fascia that can be limited with any kind of abdominal scar </a:t>
            </a:r>
            <a:r>
              <a:rPr lang="en-US" dirty="0" smtClean="0"/>
              <a:t>adhesions and </a:t>
            </a:r>
            <a:r>
              <a:rPr lang="en-US" dirty="0" err="1" smtClean="0"/>
              <a:t>fascial</a:t>
            </a:r>
            <a:r>
              <a:rPr lang="en-US" dirty="0" smtClean="0"/>
              <a:t> connections to layer 1</a:t>
            </a:r>
            <a:endParaRPr lang="en-US" dirty="0"/>
          </a:p>
          <a:p>
            <a:pPr lvl="2"/>
            <a:r>
              <a:rPr lang="en-US" dirty="0"/>
              <a:t>Trigger points refer pain to the urogenital region (layer2) and increases urinary frequency and urgency.</a:t>
            </a:r>
          </a:p>
          <a:p>
            <a:pPr lvl="2"/>
            <a:r>
              <a:rPr lang="en-US" dirty="0"/>
              <a:t>Shortened adductors cause anterior rotation of pelvis, </a:t>
            </a:r>
            <a:r>
              <a:rPr lang="en-US" dirty="0" err="1" smtClean="0"/>
              <a:t>counternutation</a:t>
            </a:r>
            <a:r>
              <a:rPr lang="en-US" dirty="0" smtClean="0"/>
              <a:t> (extension) </a:t>
            </a:r>
            <a:r>
              <a:rPr lang="en-US" dirty="0"/>
              <a:t>of the sacrum, </a:t>
            </a:r>
            <a:r>
              <a:rPr lang="en-US" dirty="0" smtClean="0"/>
              <a:t>compression</a:t>
            </a:r>
            <a:r>
              <a:rPr lang="en-US" dirty="0"/>
              <a:t>/shearing of </a:t>
            </a:r>
            <a:r>
              <a:rPr lang="en-US" dirty="0" err="1"/>
              <a:t>symphysis</a:t>
            </a:r>
            <a:r>
              <a:rPr lang="en-US" dirty="0"/>
              <a:t> </a:t>
            </a:r>
            <a:r>
              <a:rPr lang="en-US" dirty="0" smtClean="0"/>
              <a:t>pubis</a:t>
            </a:r>
          </a:p>
          <a:p>
            <a:pPr lvl="2"/>
            <a:endParaRPr lang="en-US" sz="1100" dirty="0"/>
          </a:p>
          <a:p>
            <a:pPr lvl="2"/>
            <a:endParaRPr lang="en-US" sz="1100" dirty="0" smtClean="0"/>
          </a:p>
          <a:p>
            <a:pPr marL="0" indent="0">
              <a:buNone/>
            </a:pPr>
            <a:r>
              <a:rPr lang="en-US" sz="1100" dirty="0" smtClean="0"/>
              <a:t>Pelvic </a:t>
            </a:r>
            <a:r>
              <a:rPr lang="en-US" sz="1100" dirty="0"/>
              <a:t>Floor Function, Dysfunction and Treatment- Advanced PF3. Herman &amp; Wallace Inc. </a:t>
            </a:r>
            <a:r>
              <a:rPr lang="en-US" sz="1100" dirty="0" smtClean="0"/>
              <a:t>Pelvic Rehabilitation </a:t>
            </a:r>
            <a:r>
              <a:rPr lang="en-US" sz="1100" dirty="0"/>
              <a:t>Institute. 2010-2013 </a:t>
            </a:r>
          </a:p>
          <a:p>
            <a:pPr marL="0" indent="0">
              <a:buNone/>
            </a:pPr>
            <a:r>
              <a:rPr lang="en-US" sz="1100" dirty="0" smtClean="0"/>
              <a:t> </a:t>
            </a:r>
            <a:r>
              <a:rPr lang="en-US" sz="1100" dirty="0"/>
              <a:t>Travel and Simons. </a:t>
            </a:r>
            <a:r>
              <a:rPr lang="en-US" sz="1100" dirty="0" err="1"/>
              <a:t>Myofascial</a:t>
            </a:r>
            <a:r>
              <a:rPr lang="en-US" sz="1100" dirty="0"/>
              <a:t> Pain and Dysfunction. 1992. </a:t>
            </a:r>
          </a:p>
          <a:p>
            <a:endParaRPr lang="en-US" dirty="0"/>
          </a:p>
        </p:txBody>
      </p:sp>
    </p:spTree>
    <p:extLst>
      <p:ext uri="{BB962C8B-B14F-4D97-AF65-F5344CB8AC3E}">
        <p14:creationId xmlns:p14="http://schemas.microsoft.com/office/powerpoint/2010/main" val="392095734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Orthopedic Considerations</a:t>
            </a:r>
          </a:p>
        </p:txBody>
      </p:sp>
      <p:sp>
        <p:nvSpPr>
          <p:cNvPr id="3" name="Content Placeholder 2"/>
          <p:cNvSpPr>
            <a:spLocks noGrp="1"/>
          </p:cNvSpPr>
          <p:nvPr>
            <p:ph idx="1"/>
          </p:nvPr>
        </p:nvSpPr>
        <p:spPr/>
        <p:txBody>
          <a:bodyPr>
            <a:normAutofit/>
          </a:bodyPr>
          <a:lstStyle/>
          <a:p>
            <a:r>
              <a:rPr lang="en-US" dirty="0"/>
              <a:t>Postural changes in pregnancy</a:t>
            </a:r>
          </a:p>
          <a:p>
            <a:pPr lvl="1"/>
            <a:r>
              <a:rPr lang="en-US" dirty="0"/>
              <a:t>Greater than 50% of pregnant women who had LBP also had PFD with increased activity in PF </a:t>
            </a:r>
            <a:r>
              <a:rPr lang="en-US" dirty="0" smtClean="0"/>
              <a:t>muscles </a:t>
            </a:r>
            <a:endParaRPr lang="en-US" sz="1100" dirty="0"/>
          </a:p>
          <a:p>
            <a:pPr marL="349250" lvl="1" indent="0">
              <a:buNone/>
            </a:pPr>
            <a:r>
              <a:rPr lang="en-US" sz="1100" dirty="0" smtClean="0"/>
              <a:t>        </a:t>
            </a:r>
            <a:endParaRPr lang="en-US" dirty="0" smtClean="0"/>
          </a:p>
          <a:p>
            <a:pPr lvl="1"/>
            <a:r>
              <a:rPr lang="en-US" dirty="0" smtClean="0"/>
              <a:t>92</a:t>
            </a:r>
            <a:r>
              <a:rPr lang="en-US" dirty="0"/>
              <a:t>% of post-partum women who are incontinent at 12 weeks will be at 5 years unless </a:t>
            </a:r>
            <a:r>
              <a:rPr lang="en-US" dirty="0" smtClean="0"/>
              <a:t>treated </a:t>
            </a:r>
            <a:endParaRPr lang="en-US" sz="1200" dirty="0"/>
          </a:p>
          <a:p>
            <a:pPr marL="349250" lvl="1" indent="0">
              <a:buNone/>
            </a:pPr>
            <a:r>
              <a:rPr lang="en-US" sz="1200" dirty="0"/>
              <a:t> </a:t>
            </a:r>
            <a:r>
              <a:rPr lang="en-US" sz="1200" dirty="0" smtClean="0"/>
              <a:t>       </a:t>
            </a:r>
            <a:endParaRPr lang="en-US" dirty="0"/>
          </a:p>
          <a:p>
            <a:pPr lvl="1"/>
            <a:r>
              <a:rPr lang="en-US" dirty="0" smtClean="0"/>
              <a:t>41</a:t>
            </a:r>
            <a:r>
              <a:rPr lang="en-US" dirty="0"/>
              <a:t>-83% of post-partum women 2-3 months are identified to have sexual </a:t>
            </a:r>
            <a:r>
              <a:rPr lang="en-US" dirty="0" smtClean="0"/>
              <a:t>dysfunction</a:t>
            </a:r>
          </a:p>
          <a:p>
            <a:pPr marL="349250" lvl="1" indent="0">
              <a:buNone/>
            </a:pPr>
            <a:endParaRPr lang="en-US" sz="1300" dirty="0" smtClean="0"/>
          </a:p>
          <a:p>
            <a:pPr marL="349250" lvl="1" indent="0">
              <a:buNone/>
            </a:pPr>
            <a:endParaRPr lang="en-US" sz="1300" dirty="0"/>
          </a:p>
          <a:p>
            <a:pPr marL="349250" lvl="1" indent="0">
              <a:buNone/>
            </a:pPr>
            <a:r>
              <a:rPr lang="en-US" sz="1300" dirty="0" smtClean="0"/>
              <a:t>LBP</a:t>
            </a:r>
            <a:r>
              <a:rPr lang="en-US" sz="1300" dirty="0"/>
              <a:t>: </a:t>
            </a:r>
            <a:r>
              <a:rPr lang="en-US" sz="1300" dirty="0">
                <a:solidFill>
                  <a:schemeClr val="tx1"/>
                </a:solidFill>
              </a:rPr>
              <a:t>PF1: Pelvic Floor Muscle Disorders. Section on Women’s Health 2011.</a:t>
            </a:r>
            <a:r>
              <a:rPr lang="en-US" sz="1300" dirty="0"/>
              <a:t> </a:t>
            </a:r>
            <a:r>
              <a:rPr lang="en-US" sz="1300" dirty="0" smtClean="0"/>
              <a:t> </a:t>
            </a:r>
          </a:p>
          <a:p>
            <a:pPr marL="349250" lvl="1" indent="0">
              <a:buNone/>
            </a:pPr>
            <a:r>
              <a:rPr lang="en-US" sz="1300" dirty="0" smtClean="0"/>
              <a:t>Incontinent</a:t>
            </a:r>
            <a:r>
              <a:rPr lang="en-US" sz="1300" dirty="0"/>
              <a:t>/sexual dysfunction: </a:t>
            </a:r>
            <a:r>
              <a:rPr lang="en-US" sz="1300" dirty="0" err="1">
                <a:solidFill>
                  <a:schemeClr val="tx1"/>
                </a:solidFill>
              </a:rPr>
              <a:t>Vicierup</a:t>
            </a:r>
            <a:r>
              <a:rPr lang="en-US" sz="1300" dirty="0">
                <a:solidFill>
                  <a:schemeClr val="tx1"/>
                </a:solidFill>
              </a:rPr>
              <a:t> et al. 2000.</a:t>
            </a:r>
            <a:endParaRPr lang="en-US" sz="1300" dirty="0"/>
          </a:p>
          <a:p>
            <a:pPr lvl="1"/>
            <a:endParaRPr lang="en-US" sz="1300" dirty="0"/>
          </a:p>
          <a:p>
            <a:endParaRPr lang="en-US" dirty="0"/>
          </a:p>
        </p:txBody>
      </p:sp>
    </p:spTree>
    <p:extLst>
      <p:ext uri="{BB962C8B-B14F-4D97-AF65-F5344CB8AC3E}">
        <p14:creationId xmlns:p14="http://schemas.microsoft.com/office/powerpoint/2010/main" val="19944743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Post-Partum</a:t>
            </a:r>
            <a:endParaRPr lang="en-US" dirty="0"/>
          </a:p>
        </p:txBody>
      </p:sp>
      <p:sp>
        <p:nvSpPr>
          <p:cNvPr id="3" name="Content Placeholder 2"/>
          <p:cNvSpPr>
            <a:spLocks noGrp="1"/>
          </p:cNvSpPr>
          <p:nvPr>
            <p:ph idx="1"/>
          </p:nvPr>
        </p:nvSpPr>
        <p:spPr/>
        <p:txBody>
          <a:bodyPr/>
          <a:lstStyle/>
          <a:p>
            <a:r>
              <a:rPr lang="en-US" dirty="0" smtClean="0"/>
              <a:t>Hormones tested at 1 year</a:t>
            </a:r>
          </a:p>
          <a:p>
            <a:r>
              <a:rPr lang="en-US" dirty="0" smtClean="0"/>
              <a:t>Ask if they are leaking w/ activity or urge, bladder habits, bowel habits (constipation?)</a:t>
            </a:r>
          </a:p>
          <a:p>
            <a:r>
              <a:rPr lang="en-US" dirty="0" smtClean="0"/>
              <a:t>Nursing posture</a:t>
            </a:r>
          </a:p>
          <a:p>
            <a:r>
              <a:rPr lang="en-US" dirty="0" smtClean="0"/>
              <a:t>Holding baby, stepping over baby gate, etc.</a:t>
            </a:r>
          </a:p>
          <a:p>
            <a:r>
              <a:rPr lang="en-US" dirty="0" smtClean="0"/>
              <a:t>Ask the questions no one else will ask---pain with intercourse? Baby blues? Brain fog?</a:t>
            </a:r>
          </a:p>
          <a:p>
            <a:pPr marL="0" indent="0">
              <a:buNone/>
            </a:pPr>
            <a:endParaRPr lang="en-US" dirty="0" smtClean="0"/>
          </a:p>
          <a:p>
            <a:endParaRPr lang="en-US" dirty="0"/>
          </a:p>
        </p:txBody>
      </p:sp>
    </p:spTree>
    <p:extLst>
      <p:ext uri="{BB962C8B-B14F-4D97-AF65-F5344CB8AC3E}">
        <p14:creationId xmlns:p14="http://schemas.microsoft.com/office/powerpoint/2010/main" val="40296408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Orthopedic Considerations</a:t>
            </a:r>
          </a:p>
        </p:txBody>
      </p:sp>
      <p:sp>
        <p:nvSpPr>
          <p:cNvPr id="3" name="Content Placeholder 2"/>
          <p:cNvSpPr>
            <a:spLocks noGrp="1"/>
          </p:cNvSpPr>
          <p:nvPr>
            <p:ph idx="1"/>
          </p:nvPr>
        </p:nvSpPr>
        <p:spPr/>
        <p:txBody>
          <a:bodyPr>
            <a:normAutofit fontScale="92500" lnSpcReduction="20000"/>
          </a:bodyPr>
          <a:lstStyle/>
          <a:p>
            <a:r>
              <a:rPr lang="en-US" dirty="0"/>
              <a:t>Athletes and SUI/UUI</a:t>
            </a:r>
          </a:p>
          <a:p>
            <a:pPr lvl="1"/>
            <a:r>
              <a:rPr lang="en-US" dirty="0"/>
              <a:t>Both types of incontinence rate high among competitive female athletes ages 18-25, enough to alter activities around voiding habits.</a:t>
            </a:r>
          </a:p>
          <a:p>
            <a:pPr lvl="1"/>
            <a:r>
              <a:rPr lang="en-US" dirty="0"/>
              <a:t>52% of female athletes experience urine loss during sport or activities.</a:t>
            </a:r>
          </a:p>
          <a:p>
            <a:pPr lvl="1"/>
            <a:r>
              <a:rPr lang="en-US" dirty="0"/>
              <a:t>If the athlete has incontinence their PF is weak, abdominal exercises and increasing intra-abdominal pressure </a:t>
            </a:r>
            <a:r>
              <a:rPr lang="en-US" dirty="0" smtClean="0"/>
              <a:t>will compress their </a:t>
            </a:r>
            <a:r>
              <a:rPr lang="en-US" dirty="0"/>
              <a:t>pelvic organs down with each contraction. This repetitive </a:t>
            </a:r>
            <a:r>
              <a:rPr lang="en-US" dirty="0" smtClean="0"/>
              <a:t>compression </a:t>
            </a:r>
            <a:r>
              <a:rPr lang="en-US" dirty="0"/>
              <a:t>will lengthen their PF ultimately making them weaker and exacerbating their problem </a:t>
            </a:r>
            <a:endParaRPr lang="en-US" dirty="0" smtClean="0"/>
          </a:p>
          <a:p>
            <a:pPr marL="349250" lvl="1" indent="0">
              <a:buNone/>
            </a:pPr>
            <a:r>
              <a:rPr lang="en-US" sz="1300" dirty="0" smtClean="0"/>
              <a:t>PF1: Pelvic Floor Muscles Disorders, Section on Women’s Health 2011</a:t>
            </a:r>
          </a:p>
          <a:p>
            <a:pPr marL="349250" lvl="1" indent="0">
              <a:buNone/>
            </a:pPr>
            <a:r>
              <a:rPr lang="en-US" sz="1300" dirty="0" err="1" smtClean="0"/>
              <a:t>Dockter</a:t>
            </a:r>
            <a:r>
              <a:rPr lang="en-US" sz="1300" dirty="0" smtClean="0"/>
              <a:t> M. </a:t>
            </a:r>
            <a:r>
              <a:rPr lang="en-US" sz="1300" dirty="0" err="1" smtClean="0"/>
              <a:t>Koistand</a:t>
            </a:r>
            <a:r>
              <a:rPr lang="en-US" sz="1300" dirty="0" smtClean="0"/>
              <a:t> AM, Martin KA, </a:t>
            </a:r>
            <a:r>
              <a:rPr lang="en-US" sz="1300" dirty="0" err="1" smtClean="0"/>
              <a:t>Schiwal</a:t>
            </a:r>
            <a:r>
              <a:rPr lang="en-US" sz="1300" dirty="0" smtClean="0"/>
              <a:t> LJ. Prevalence of Urinary Incontinence: A Comparative  Study of Collegiate Female Athletes and Non-Athletic Controls. JWHPT. 2007; 31:12-17</a:t>
            </a:r>
          </a:p>
          <a:p>
            <a:pPr marL="349250" lvl="1" indent="0">
              <a:buNone/>
            </a:pPr>
            <a:r>
              <a:rPr lang="en-US" sz="1300" dirty="0" err="1" smtClean="0"/>
              <a:t>Nygaard</a:t>
            </a:r>
            <a:r>
              <a:rPr lang="en-US" sz="1300" dirty="0" smtClean="0"/>
              <a:t> IE, et al. Urinary Incontinence in Elite, Nulliparous Athletes. </a:t>
            </a:r>
            <a:r>
              <a:rPr lang="en-US" sz="1300" dirty="0" err="1" smtClean="0"/>
              <a:t>Obstet</a:t>
            </a:r>
            <a:r>
              <a:rPr lang="en-US" sz="1300" dirty="0" smtClean="0"/>
              <a:t> Gynecol. 1994; 84:183-187</a:t>
            </a:r>
          </a:p>
          <a:p>
            <a:pPr lvl="1"/>
            <a:endParaRPr lang="en-US" sz="800" dirty="0" smtClean="0"/>
          </a:p>
          <a:p>
            <a:pPr lvl="1"/>
            <a:endParaRPr lang="en-US" sz="800" dirty="0" smtClean="0"/>
          </a:p>
          <a:p>
            <a:pPr>
              <a:lnSpc>
                <a:spcPct val="70000"/>
              </a:lnSpc>
            </a:pPr>
            <a:endParaRPr lang="en-US" sz="1500" dirty="0" smtClean="0"/>
          </a:p>
          <a:p>
            <a:pPr lvl="1"/>
            <a:endParaRPr lang="en-US" dirty="0"/>
          </a:p>
          <a:p>
            <a:pPr lvl="1"/>
            <a:endParaRPr lang="en-US" dirty="0"/>
          </a:p>
          <a:p>
            <a:endParaRPr lang="en-US" dirty="0"/>
          </a:p>
        </p:txBody>
      </p:sp>
    </p:spTree>
    <p:extLst>
      <p:ext uri="{BB962C8B-B14F-4D97-AF65-F5344CB8AC3E}">
        <p14:creationId xmlns:p14="http://schemas.microsoft.com/office/powerpoint/2010/main" val="258573043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PT applies-Treatment</a:t>
            </a:r>
            <a:endParaRPr lang="en-US" dirty="0"/>
          </a:p>
        </p:txBody>
      </p:sp>
      <p:sp>
        <p:nvSpPr>
          <p:cNvPr id="3" name="Content Placeholder 2"/>
          <p:cNvSpPr>
            <a:spLocks noGrp="1"/>
          </p:cNvSpPr>
          <p:nvPr>
            <p:ph idx="1"/>
          </p:nvPr>
        </p:nvSpPr>
        <p:spPr/>
        <p:txBody>
          <a:bodyPr>
            <a:normAutofit/>
          </a:bodyPr>
          <a:lstStyle/>
          <a:p>
            <a:r>
              <a:rPr lang="en-US" dirty="0" smtClean="0"/>
              <a:t>Manual therapy</a:t>
            </a:r>
          </a:p>
          <a:p>
            <a:pPr lvl="1"/>
            <a:r>
              <a:rPr lang="en-US" dirty="0" smtClean="0"/>
              <a:t>Pelvic alignment, muscle balance</a:t>
            </a:r>
          </a:p>
          <a:p>
            <a:r>
              <a:rPr lang="en-US" dirty="0" smtClean="0"/>
              <a:t>Therapeutic Exercise</a:t>
            </a:r>
          </a:p>
          <a:p>
            <a:pPr lvl="1"/>
            <a:r>
              <a:rPr lang="en-US" dirty="0" smtClean="0"/>
              <a:t>Diet modifications, behavior </a:t>
            </a:r>
            <a:r>
              <a:rPr lang="en-US" dirty="0"/>
              <a:t>m</a:t>
            </a:r>
            <a:r>
              <a:rPr lang="en-US" dirty="0" smtClean="0"/>
              <a:t>odifications, postural adjustments, proper body mechanics</a:t>
            </a:r>
          </a:p>
          <a:p>
            <a:r>
              <a:rPr lang="en-US" dirty="0" smtClean="0"/>
              <a:t>Biofeedback</a:t>
            </a:r>
          </a:p>
          <a:p>
            <a:pPr lvl="1"/>
            <a:r>
              <a:rPr lang="en-US" dirty="0" smtClean="0"/>
              <a:t>Tactile or Visual feedback</a:t>
            </a:r>
          </a:p>
          <a:p>
            <a:r>
              <a:rPr lang="en-US" dirty="0" smtClean="0"/>
              <a:t>Electrical Stimulation</a:t>
            </a:r>
          </a:p>
          <a:p>
            <a:pPr lvl="1"/>
            <a:r>
              <a:rPr lang="en-US" dirty="0" smtClean="0"/>
              <a:t>To strengthen weak pelvic floor muscles (0 or 1)</a:t>
            </a:r>
          </a:p>
          <a:p>
            <a:pPr marL="0" indent="0">
              <a:buNone/>
            </a:pPr>
            <a:endParaRPr lang="en-US" dirty="0" smtClean="0"/>
          </a:p>
        </p:txBody>
      </p:sp>
    </p:spTree>
    <p:extLst>
      <p:ext uri="{BB962C8B-B14F-4D97-AF65-F5344CB8AC3E}">
        <p14:creationId xmlns:p14="http://schemas.microsoft.com/office/powerpoint/2010/main" val="93752905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Therapy</a:t>
            </a:r>
            <a:endParaRPr lang="en-US" dirty="0"/>
          </a:p>
        </p:txBody>
      </p:sp>
      <p:sp>
        <p:nvSpPr>
          <p:cNvPr id="3" name="Content Placeholder 2"/>
          <p:cNvSpPr>
            <a:spLocks noGrp="1"/>
          </p:cNvSpPr>
          <p:nvPr>
            <p:ph idx="1"/>
          </p:nvPr>
        </p:nvSpPr>
        <p:spPr/>
        <p:txBody>
          <a:bodyPr/>
          <a:lstStyle/>
          <a:p>
            <a:r>
              <a:rPr lang="en-US" dirty="0" smtClean="0"/>
              <a:t>Techniques that correct pelvic asymmetries, reduce muscle spasm, decrease pain, and increase tissue mobility are central to the treatment of pelvic pain. Can be use post-surgical to ‘break down’ scar tissue/reducing adhesions</a:t>
            </a:r>
          </a:p>
          <a:p>
            <a:pPr lvl="2"/>
            <a:r>
              <a:rPr lang="en-US" dirty="0" smtClean="0"/>
              <a:t>Decrease pain</a:t>
            </a:r>
          </a:p>
          <a:p>
            <a:pPr lvl="2"/>
            <a:r>
              <a:rPr lang="en-US" dirty="0" smtClean="0"/>
              <a:t>Improve circulation</a:t>
            </a:r>
          </a:p>
          <a:p>
            <a:pPr lvl="2"/>
            <a:r>
              <a:rPr lang="en-US" dirty="0" smtClean="0"/>
              <a:t>Stretch tight muscles and free up connective tissue</a:t>
            </a:r>
          </a:p>
          <a:p>
            <a:pPr lvl="2"/>
            <a:r>
              <a:rPr lang="en-US" dirty="0" smtClean="0"/>
              <a:t>Facilitate weak muscles</a:t>
            </a:r>
          </a:p>
          <a:p>
            <a:pPr lvl="2"/>
            <a:r>
              <a:rPr lang="en-US" dirty="0" smtClean="0"/>
              <a:t>Improve visceral and muscle mobility</a:t>
            </a:r>
          </a:p>
          <a:p>
            <a:pPr lvl="2"/>
            <a:endParaRPr lang="en-US" dirty="0"/>
          </a:p>
        </p:txBody>
      </p:sp>
    </p:spTree>
    <p:extLst>
      <p:ext uri="{BB962C8B-B14F-4D97-AF65-F5344CB8AC3E}">
        <p14:creationId xmlns:p14="http://schemas.microsoft.com/office/powerpoint/2010/main" val="14233876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Almost 2.5 </a:t>
            </a:r>
            <a:r>
              <a:rPr lang="en-US" dirty="0" err="1" smtClean="0"/>
              <a:t>yo</a:t>
            </a:r>
            <a:r>
              <a:rPr lang="en-US" smtClean="0"/>
              <a:t/>
            </a:r>
            <a:br>
              <a:rPr lang="en-US" smtClean="0"/>
            </a:br>
            <a:r>
              <a:rPr lang="en-US" smtClean="0"/>
              <a:t>#ham</a:t>
            </a:r>
            <a:endParaRPr lang="en-US" dirty="0"/>
          </a:p>
        </p:txBody>
      </p:sp>
      <p:pic>
        <p:nvPicPr>
          <p:cNvPr id="10" name="Content Placeholder 9"/>
          <p:cNvPicPr>
            <a:picLocks noGrp="1" noChangeAspect="1"/>
          </p:cNvPicPr>
          <p:nvPr>
            <p:ph idx="1"/>
          </p:nvPr>
        </p:nvPicPr>
        <p:blipFill>
          <a:blip r:embed="rId2"/>
          <a:srcRect t="30959" b="30959"/>
          <a:stretch>
            <a:fillRect/>
          </a:stretch>
        </p:blipFill>
        <p:spPr>
          <a:xfrm>
            <a:off x="549275" y="1547520"/>
            <a:ext cx="8042276" cy="4240411"/>
          </a:xfrm>
        </p:spPr>
      </p:pic>
    </p:spTree>
    <p:extLst>
      <p:ext uri="{BB962C8B-B14F-4D97-AF65-F5344CB8AC3E}">
        <p14:creationId xmlns:p14="http://schemas.microsoft.com/office/powerpoint/2010/main" val="2876845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Therapeutic Exercises</a:t>
            </a:r>
            <a:endParaRPr lang="en-US" dirty="0"/>
          </a:p>
        </p:txBody>
      </p:sp>
      <p:sp>
        <p:nvSpPr>
          <p:cNvPr id="3" name="Content Placeholder 2"/>
          <p:cNvSpPr>
            <a:spLocks noGrp="1"/>
          </p:cNvSpPr>
          <p:nvPr>
            <p:ph idx="1"/>
          </p:nvPr>
        </p:nvSpPr>
        <p:spPr/>
        <p:txBody>
          <a:bodyPr/>
          <a:lstStyle/>
          <a:p>
            <a:r>
              <a:rPr lang="en-US" dirty="0" smtClean="0"/>
              <a:t>Many painful conditions of the pelvis have their origin at the pelvic floor and lumbosacral muscles. The function of the pelvic floor may be compromised by surgery, pregnancy and/or childbirth, disease or musculoskeletal injury. Specialized exercises are used to develop the strength and coordination of the pelvic floor.</a:t>
            </a:r>
          </a:p>
          <a:p>
            <a:pPr lvl="1"/>
            <a:r>
              <a:rPr lang="en-US" dirty="0" smtClean="0"/>
              <a:t>Dilators</a:t>
            </a:r>
          </a:p>
          <a:p>
            <a:pPr lvl="1"/>
            <a:r>
              <a:rPr lang="en-US" dirty="0" smtClean="0"/>
              <a:t>Core stabilization exercises</a:t>
            </a:r>
          </a:p>
          <a:p>
            <a:pPr lvl="1"/>
            <a:r>
              <a:rPr lang="en-US" dirty="0" smtClean="0"/>
              <a:t>Self-correction techniques</a:t>
            </a:r>
          </a:p>
          <a:p>
            <a:pPr lvl="1"/>
            <a:r>
              <a:rPr lang="en-US" dirty="0" smtClean="0"/>
              <a:t>Diaphragm Breathing!</a:t>
            </a:r>
            <a:endParaRPr lang="en-US" dirty="0"/>
          </a:p>
        </p:txBody>
      </p:sp>
    </p:spTree>
    <p:extLst>
      <p:ext uri="{BB962C8B-B14F-4D97-AF65-F5344CB8AC3E}">
        <p14:creationId xmlns:p14="http://schemas.microsoft.com/office/powerpoint/2010/main" val="5107628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Biofeedback</a:t>
            </a:r>
            <a:endParaRPr lang="en-US" dirty="0"/>
          </a:p>
        </p:txBody>
      </p:sp>
      <p:sp>
        <p:nvSpPr>
          <p:cNvPr id="3" name="Content Placeholder 2"/>
          <p:cNvSpPr>
            <a:spLocks noGrp="1"/>
          </p:cNvSpPr>
          <p:nvPr>
            <p:ph idx="1"/>
          </p:nvPr>
        </p:nvSpPr>
        <p:spPr/>
        <p:txBody>
          <a:bodyPr/>
          <a:lstStyle/>
          <a:p>
            <a:r>
              <a:rPr lang="en-US" dirty="0" smtClean="0"/>
              <a:t>Muscle pain and dysfunction can be caused by chronic muscles spasm of the </a:t>
            </a:r>
            <a:r>
              <a:rPr lang="en-US" dirty="0" err="1" smtClean="0"/>
              <a:t>lumbo</a:t>
            </a:r>
            <a:r>
              <a:rPr lang="en-US" dirty="0" smtClean="0"/>
              <a:t>-pelvic region. Surface electromyography (</a:t>
            </a:r>
            <a:r>
              <a:rPr lang="en-US" dirty="0" err="1" smtClean="0"/>
              <a:t>sEMG</a:t>
            </a:r>
            <a:r>
              <a:rPr lang="en-US" dirty="0" smtClean="0"/>
              <a:t>) is used to detect painfully contracted muscles. Once revealed, the biofeedback systems help train patients to voluntarily relax painfully contracted muscles</a:t>
            </a:r>
          </a:p>
          <a:p>
            <a:pPr lvl="1"/>
            <a:r>
              <a:rPr lang="en-US" dirty="0" smtClean="0"/>
              <a:t>Can use mirror or any tactile or visual device</a:t>
            </a:r>
            <a:endParaRPr lang="en-US" dirty="0"/>
          </a:p>
        </p:txBody>
      </p:sp>
    </p:spTree>
    <p:extLst>
      <p:ext uri="{BB962C8B-B14F-4D97-AF65-F5344CB8AC3E}">
        <p14:creationId xmlns:p14="http://schemas.microsoft.com/office/powerpoint/2010/main" val="189768976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Stimulation</a:t>
            </a:r>
            <a:endParaRPr lang="en-US" dirty="0"/>
          </a:p>
        </p:txBody>
      </p:sp>
      <p:sp>
        <p:nvSpPr>
          <p:cNvPr id="3" name="Content Placeholder 2"/>
          <p:cNvSpPr>
            <a:spLocks noGrp="1"/>
          </p:cNvSpPr>
          <p:nvPr>
            <p:ph idx="1"/>
          </p:nvPr>
        </p:nvSpPr>
        <p:spPr/>
        <p:txBody>
          <a:bodyPr/>
          <a:lstStyle/>
          <a:p>
            <a:r>
              <a:rPr lang="en-US" dirty="0" err="1" smtClean="0"/>
              <a:t>Intravaginal</a:t>
            </a:r>
            <a:r>
              <a:rPr lang="en-US" dirty="0" smtClean="0"/>
              <a:t> electrical stimulation is utilized to facilitate pelvic floor contractions and help patients regain motor control. The electrical stimulation recruits the dormant musculature, developing elemental function that, with the use of biofeedback and cueing from the therapist, can eventually be voluntarily controlled. </a:t>
            </a:r>
            <a:endParaRPr lang="en-US" dirty="0"/>
          </a:p>
        </p:txBody>
      </p:sp>
    </p:spTree>
    <p:extLst>
      <p:ext uri="{BB962C8B-B14F-4D97-AF65-F5344CB8AC3E}">
        <p14:creationId xmlns:p14="http://schemas.microsoft.com/office/powerpoint/2010/main" val="13788814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Education</a:t>
            </a:r>
            <a:endParaRPr lang="en-US" dirty="0"/>
          </a:p>
        </p:txBody>
      </p:sp>
      <p:sp>
        <p:nvSpPr>
          <p:cNvPr id="3" name="Content Placeholder 2"/>
          <p:cNvSpPr>
            <a:spLocks noGrp="1"/>
          </p:cNvSpPr>
          <p:nvPr>
            <p:ph idx="1"/>
          </p:nvPr>
        </p:nvSpPr>
        <p:spPr/>
        <p:txBody>
          <a:bodyPr/>
          <a:lstStyle/>
          <a:p>
            <a:r>
              <a:rPr lang="en-US" dirty="0" smtClean="0"/>
              <a:t>MOST IMPORTANT TREATMENT!!</a:t>
            </a:r>
            <a:endParaRPr lang="en-US" dirty="0"/>
          </a:p>
        </p:txBody>
      </p:sp>
    </p:spTree>
    <p:extLst>
      <p:ext uri="{BB962C8B-B14F-4D97-AF65-F5344CB8AC3E}">
        <p14:creationId xmlns:p14="http://schemas.microsoft.com/office/powerpoint/2010/main" val="309011238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normAutofit/>
          </a:bodyPr>
          <a:lstStyle/>
          <a:p>
            <a:r>
              <a:rPr lang="en-US" dirty="0" smtClean="0"/>
              <a:t>Most Common presentations of Pelvic Floor Dysfunctions:</a:t>
            </a:r>
          </a:p>
          <a:p>
            <a:pPr lvl="1"/>
            <a:r>
              <a:rPr lang="en-US" dirty="0" smtClean="0"/>
              <a:t>Hip, Low Back, Groin, or Pelvic pain</a:t>
            </a:r>
          </a:p>
          <a:p>
            <a:pPr lvl="1"/>
            <a:r>
              <a:rPr lang="en-US" dirty="0" smtClean="0"/>
              <a:t>Unspecified Abdominal Pain</a:t>
            </a:r>
          </a:p>
          <a:p>
            <a:pPr lvl="1"/>
            <a:r>
              <a:rPr lang="en-US" dirty="0" err="1" smtClean="0"/>
              <a:t>Coccydynia</a:t>
            </a:r>
            <a:endParaRPr lang="en-US" dirty="0" smtClean="0"/>
          </a:p>
          <a:p>
            <a:pPr lvl="1"/>
            <a:r>
              <a:rPr lang="en-US" dirty="0" smtClean="0"/>
              <a:t>Dyspareunia (Pain during/after intercourse)</a:t>
            </a:r>
          </a:p>
          <a:p>
            <a:pPr lvl="1"/>
            <a:r>
              <a:rPr lang="en-US" dirty="0" err="1" smtClean="0"/>
              <a:t>Vulvadynia</a:t>
            </a:r>
            <a:r>
              <a:rPr lang="en-US" dirty="0" smtClean="0"/>
              <a:t> (or any vaginal pain)</a:t>
            </a:r>
          </a:p>
          <a:p>
            <a:pPr lvl="1"/>
            <a:r>
              <a:rPr lang="en-US" dirty="0" smtClean="0"/>
              <a:t>Endometriosis (painful periods)</a:t>
            </a:r>
          </a:p>
          <a:p>
            <a:pPr lvl="1"/>
            <a:r>
              <a:rPr lang="en-US" dirty="0" smtClean="0"/>
              <a:t>Pelvic Floor spasms (vaginal or rectal)</a:t>
            </a:r>
          </a:p>
          <a:p>
            <a:pPr lvl="1"/>
            <a:r>
              <a:rPr lang="en-US" dirty="0" smtClean="0"/>
              <a:t>Prostatitis (non-bacterial) </a:t>
            </a:r>
          </a:p>
          <a:p>
            <a:pPr marL="349250" lvl="1" indent="0">
              <a:buNone/>
            </a:pPr>
            <a:endParaRPr lang="en-US" dirty="0" smtClean="0"/>
          </a:p>
          <a:p>
            <a:pPr lvl="1"/>
            <a:endParaRPr lang="en-US" dirty="0"/>
          </a:p>
        </p:txBody>
      </p:sp>
    </p:spTree>
    <p:extLst>
      <p:ext uri="{BB962C8B-B14F-4D97-AF65-F5344CB8AC3E}">
        <p14:creationId xmlns:p14="http://schemas.microsoft.com/office/powerpoint/2010/main" val="3677996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pPr lvl="1"/>
            <a:r>
              <a:rPr lang="en-US" dirty="0"/>
              <a:t>Most Common presentations of Pelvic Floor </a:t>
            </a:r>
            <a:r>
              <a:rPr lang="en-US" dirty="0" smtClean="0"/>
              <a:t>Dysfunctions Continued:</a:t>
            </a:r>
            <a:endParaRPr lang="en-US" dirty="0"/>
          </a:p>
          <a:p>
            <a:pPr lvl="2"/>
            <a:r>
              <a:rPr lang="en-US" dirty="0" smtClean="0"/>
              <a:t>Bladder Pain/Interstitial Cystitis</a:t>
            </a:r>
          </a:p>
          <a:p>
            <a:pPr lvl="2"/>
            <a:r>
              <a:rPr lang="en-US" dirty="0" smtClean="0"/>
              <a:t>Dysuria (pain/burning w/ urination)</a:t>
            </a:r>
          </a:p>
          <a:p>
            <a:pPr lvl="2"/>
            <a:r>
              <a:rPr lang="en-US" dirty="0" smtClean="0"/>
              <a:t>Reoccurring Bladder/UTI Infections</a:t>
            </a:r>
          </a:p>
          <a:p>
            <a:pPr lvl="2"/>
            <a:r>
              <a:rPr lang="en-US" dirty="0" smtClean="0"/>
              <a:t>Urinary Urge/Frequency</a:t>
            </a:r>
          </a:p>
          <a:p>
            <a:pPr lvl="2"/>
            <a:r>
              <a:rPr lang="en-US" dirty="0" err="1" smtClean="0"/>
              <a:t>Nocturia</a:t>
            </a:r>
            <a:r>
              <a:rPr lang="en-US" dirty="0" smtClean="0"/>
              <a:t> (Nighttime voids)</a:t>
            </a:r>
          </a:p>
          <a:p>
            <a:pPr lvl="2"/>
            <a:r>
              <a:rPr lang="en-US" dirty="0" smtClean="0"/>
              <a:t>Feeling of Incomplete Emptying</a:t>
            </a:r>
          </a:p>
          <a:p>
            <a:pPr lvl="2"/>
            <a:r>
              <a:rPr lang="en-US" dirty="0" smtClean="0"/>
              <a:t>Hesitancy starting urine stream</a:t>
            </a:r>
          </a:p>
          <a:p>
            <a:pPr lvl="2"/>
            <a:r>
              <a:rPr lang="en-US" dirty="0" smtClean="0"/>
              <a:t>Urinary and Fecal Incontinence (Urge and Stress)</a:t>
            </a:r>
          </a:p>
          <a:p>
            <a:endParaRPr lang="en-US" dirty="0"/>
          </a:p>
        </p:txBody>
      </p:sp>
    </p:spTree>
    <p:extLst>
      <p:ext uri="{BB962C8B-B14F-4D97-AF65-F5344CB8AC3E}">
        <p14:creationId xmlns:p14="http://schemas.microsoft.com/office/powerpoint/2010/main" val="3694002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r>
              <a:rPr lang="en-US" sz="2200" dirty="0" smtClean="0"/>
              <a:t>Treatment for Pelvic Floor Disorders Include:</a:t>
            </a:r>
          </a:p>
          <a:p>
            <a:pPr lvl="1"/>
            <a:r>
              <a:rPr lang="en-US" sz="2000" dirty="0" smtClean="0"/>
              <a:t>Strengthening weak muscles, including the use of biofeedback and electrical stimulation</a:t>
            </a:r>
          </a:p>
          <a:p>
            <a:pPr lvl="1"/>
            <a:r>
              <a:rPr lang="en-US" sz="2000" dirty="0" smtClean="0"/>
              <a:t>Improving flexibility of short and tight muscles and connective tissue</a:t>
            </a:r>
          </a:p>
          <a:p>
            <a:pPr lvl="1"/>
            <a:r>
              <a:rPr lang="en-US" sz="2000" dirty="0" smtClean="0"/>
              <a:t>Improving timing and coordination of pelvic floor with bladder</a:t>
            </a:r>
          </a:p>
          <a:p>
            <a:pPr lvl="1"/>
            <a:r>
              <a:rPr lang="en-US" sz="2000" dirty="0" smtClean="0"/>
              <a:t>Core stabilization of the deep abdominal and trunk muscles</a:t>
            </a:r>
          </a:p>
          <a:p>
            <a:pPr lvl="1"/>
            <a:r>
              <a:rPr lang="en-US" sz="2000" dirty="0" smtClean="0"/>
              <a:t>Correction of joint restrictions in the spine, pelvis, and ribcage</a:t>
            </a:r>
          </a:p>
          <a:p>
            <a:pPr lvl="1"/>
            <a:r>
              <a:rPr lang="en-US" sz="2000" dirty="0" smtClean="0"/>
              <a:t>Self-care techniques along with deep relaxation techniques</a:t>
            </a:r>
          </a:p>
          <a:p>
            <a:pPr marL="0" indent="0">
              <a:buNone/>
            </a:pPr>
            <a:r>
              <a:rPr lang="en-US" sz="1600" dirty="0"/>
              <a:t>	</a:t>
            </a:r>
            <a:r>
              <a:rPr lang="en-US" sz="1600" dirty="0" smtClean="0"/>
              <a:t>	</a:t>
            </a:r>
            <a:endParaRPr lang="en-US" sz="1600" dirty="0"/>
          </a:p>
          <a:p>
            <a:endParaRPr lang="en-US" dirty="0"/>
          </a:p>
        </p:txBody>
      </p:sp>
    </p:spTree>
    <p:extLst>
      <p:ext uri="{BB962C8B-B14F-4D97-AF65-F5344CB8AC3E}">
        <p14:creationId xmlns:p14="http://schemas.microsoft.com/office/powerpoint/2010/main" val="1110955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Recognize when to refer patients to Pelvic Floor therapy!</a:t>
            </a:r>
          </a:p>
          <a:p>
            <a:pPr lvl="1"/>
            <a:r>
              <a:rPr lang="en-US" dirty="0" smtClean="0"/>
              <a:t>Based on their history, presentation, and/or response to your treatment</a:t>
            </a:r>
          </a:p>
          <a:p>
            <a:pPr marL="349250" lvl="1" indent="0">
              <a:buNone/>
            </a:pPr>
            <a:endParaRPr lang="en-US" dirty="0" smtClean="0"/>
          </a:p>
          <a:p>
            <a:pPr marL="349250" lvl="1" indent="0">
              <a:buNone/>
            </a:pPr>
            <a:r>
              <a:rPr lang="en-US" dirty="0" smtClean="0"/>
              <a:t>	</a:t>
            </a:r>
          </a:p>
          <a:p>
            <a:pPr lvl="1"/>
            <a:endParaRPr lang="en-US" dirty="0" smtClean="0"/>
          </a:p>
        </p:txBody>
      </p:sp>
    </p:spTree>
    <p:extLst>
      <p:ext uri="{BB962C8B-B14F-4D97-AF65-F5344CB8AC3E}">
        <p14:creationId xmlns:p14="http://schemas.microsoft.com/office/powerpoint/2010/main" val="1077620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Erectile Dysfunction</a:t>
            </a:r>
            <a:endParaRPr lang="en-US"/>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fontScale="92500" lnSpcReduction="10000"/>
          </a:bodyPr>
          <a:lstStyle/>
          <a:p>
            <a:r>
              <a:rPr lang="en-US" dirty="0" smtClean="0"/>
              <a:t>ED Co-Morbidities</a:t>
            </a:r>
          </a:p>
          <a:p>
            <a:pPr lvl="1"/>
            <a:r>
              <a:rPr lang="en-US" dirty="0" smtClean="0"/>
              <a:t>Cardiovascular Disease		Premature Ejaculation</a:t>
            </a:r>
          </a:p>
          <a:p>
            <a:pPr lvl="1"/>
            <a:r>
              <a:rPr lang="en-US" dirty="0" smtClean="0"/>
              <a:t>Coronary Artery Disease		Poor Nutrition, low BMI</a:t>
            </a:r>
          </a:p>
          <a:p>
            <a:pPr lvl="1"/>
            <a:r>
              <a:rPr lang="en-US" dirty="0" smtClean="0"/>
              <a:t>Sickle Cell Anemia		Obesity, high BMIs</a:t>
            </a:r>
          </a:p>
          <a:p>
            <a:pPr lvl="1"/>
            <a:r>
              <a:rPr lang="en-US" dirty="0" smtClean="0"/>
              <a:t>Diabetes				Lower Testosterone</a:t>
            </a:r>
          </a:p>
          <a:p>
            <a:pPr lvl="1"/>
            <a:r>
              <a:rPr lang="en-US" dirty="0" smtClean="0"/>
              <a:t>Chronic Periodontitis		Illicit Drug use</a:t>
            </a:r>
          </a:p>
          <a:p>
            <a:pPr lvl="1"/>
            <a:r>
              <a:rPr lang="en-US" dirty="0" err="1" smtClean="0"/>
              <a:t>Peyronie’s</a:t>
            </a:r>
            <a:r>
              <a:rPr lang="en-US" dirty="0" smtClean="0"/>
              <a:t> Disease		Smoking</a:t>
            </a:r>
          </a:p>
          <a:p>
            <a:pPr lvl="1"/>
            <a:r>
              <a:rPr lang="en-US" dirty="0" smtClean="0"/>
              <a:t>Epilepsy				Depression</a:t>
            </a:r>
          </a:p>
          <a:p>
            <a:pPr lvl="1"/>
            <a:r>
              <a:rPr lang="en-US" dirty="0" smtClean="0"/>
              <a:t>Surgical Events			Spinal Lumbar pain</a:t>
            </a:r>
          </a:p>
          <a:p>
            <a:pPr lvl="1"/>
            <a:r>
              <a:rPr lang="en-US" dirty="0" smtClean="0"/>
              <a:t>Condom assoc. ED</a:t>
            </a:r>
          </a:p>
          <a:p>
            <a:pPr lvl="5"/>
            <a:r>
              <a:rPr lang="en-US" dirty="0" smtClean="0"/>
              <a:t>Seeing new onset ED in men &lt; 40------Is this a predictor of CVD later in life?</a:t>
            </a:r>
            <a:endParaRPr lang="en-US" dirty="0"/>
          </a:p>
        </p:txBody>
      </p:sp>
    </p:spTree>
    <p:extLst>
      <p:ext uri="{BB962C8B-B14F-4D97-AF65-F5344CB8AC3E}">
        <p14:creationId xmlns:p14="http://schemas.microsoft.com/office/powerpoint/2010/main" val="34940821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ED continued</a:t>
            </a:r>
            <a:endParaRPr lang="en-US" dirty="0"/>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r>
              <a:rPr lang="en-US" sz="3000" dirty="0" smtClean="0"/>
              <a:t>Morning erection??</a:t>
            </a:r>
          </a:p>
          <a:p>
            <a:pPr lvl="1"/>
            <a:r>
              <a:rPr lang="en-US" sz="3000" smtClean="0"/>
              <a:t>Mental component</a:t>
            </a:r>
            <a:endParaRPr lang="en-US" sz="3000" dirty="0"/>
          </a:p>
        </p:txBody>
      </p:sp>
    </p:spTree>
    <p:extLst>
      <p:ext uri="{BB962C8B-B14F-4D97-AF65-F5344CB8AC3E}">
        <p14:creationId xmlns:p14="http://schemas.microsoft.com/office/powerpoint/2010/main" val="1881331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Identify medical diagnosis in patient’s past medical history that may be a sign of pelvic floor dysfunction</a:t>
            </a:r>
          </a:p>
          <a:p>
            <a:r>
              <a:rPr lang="en-US" dirty="0" smtClean="0"/>
              <a:t>Identify </a:t>
            </a:r>
            <a:r>
              <a:rPr lang="en-US" dirty="0"/>
              <a:t>when a patient may benefit from </a:t>
            </a:r>
            <a:r>
              <a:rPr lang="en-US" dirty="0" smtClean="0"/>
              <a:t>pelvic floor therapy based on presentation and results of current treatment</a:t>
            </a:r>
          </a:p>
          <a:p>
            <a:r>
              <a:rPr lang="en-US" dirty="0" smtClean="0"/>
              <a:t>Understand the function of pelvic floor muscles</a:t>
            </a:r>
            <a:endParaRPr lang="en-US" dirty="0"/>
          </a:p>
          <a:p>
            <a:r>
              <a:rPr lang="en-US" dirty="0" smtClean="0"/>
              <a:t>Understand the relationship between the pelvic floor,  bladder and bowel</a:t>
            </a:r>
          </a:p>
          <a:p>
            <a:r>
              <a:rPr lang="en-US" dirty="0" smtClean="0"/>
              <a:t>Understand relationship between pelvic floor and hip musculature </a:t>
            </a:r>
            <a:endParaRPr lang="en-US" dirty="0"/>
          </a:p>
        </p:txBody>
      </p:sp>
    </p:spTree>
    <p:extLst>
      <p:ext uri="{BB962C8B-B14F-4D97-AF65-F5344CB8AC3E}">
        <p14:creationId xmlns:p14="http://schemas.microsoft.com/office/powerpoint/2010/main" val="242053725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Premature ejaculation</a:t>
            </a:r>
            <a:endParaRPr lang="en-US" dirty="0"/>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a:bodyPr>
          <a:lstStyle/>
          <a:p>
            <a:r>
              <a:rPr lang="en-US" sz="2400" dirty="0" smtClean="0"/>
              <a:t>Techniques</a:t>
            </a:r>
            <a:br>
              <a:rPr lang="en-US" sz="2400" dirty="0" smtClean="0"/>
            </a:br>
            <a:r>
              <a:rPr lang="en-US" sz="2400" dirty="0" smtClean="0"/>
              <a:t>	Preemptive control—numbing topical agent, condom, PFM exercises</a:t>
            </a:r>
          </a:p>
          <a:p>
            <a:r>
              <a:rPr lang="en-US" sz="2400" dirty="0" smtClean="0"/>
              <a:t>Stop/start Maneuver—mid level excitement, withdraw, start again, pressure on </a:t>
            </a:r>
            <a:r>
              <a:rPr lang="en-US" sz="2400" dirty="0" err="1" smtClean="0"/>
              <a:t>perineal</a:t>
            </a:r>
            <a:r>
              <a:rPr lang="en-US" sz="2400" dirty="0" smtClean="0"/>
              <a:t> body</a:t>
            </a:r>
          </a:p>
          <a:p>
            <a:r>
              <a:rPr lang="en-US" sz="2400" dirty="0" smtClean="0"/>
              <a:t>Circular thrusting—changing stimulation on penile shaft and glans</a:t>
            </a:r>
          </a:p>
          <a:p>
            <a:r>
              <a:rPr lang="en-US" sz="2400" dirty="0" smtClean="0"/>
              <a:t>Squeeze techniques</a:t>
            </a:r>
          </a:p>
        </p:txBody>
      </p:sp>
    </p:spTree>
    <p:extLst>
      <p:ext uri="{BB962C8B-B14F-4D97-AF65-F5344CB8AC3E}">
        <p14:creationId xmlns:p14="http://schemas.microsoft.com/office/powerpoint/2010/main" val="5813070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3400" dirty="0" smtClean="0"/>
              <a:t>Sounds like……..</a:t>
            </a:r>
            <a:endParaRPr lang="en-US" sz="3400" dirty="0"/>
          </a:p>
        </p:txBody>
      </p:sp>
      <p:sp>
        <p:nvSpPr>
          <p:cNvPr id="3" name="Content Placeholder 2"/>
          <p:cNvSpPr>
            <a:spLocks noGrp="1"/>
          </p:cNvSpPr>
          <p:nvPr>
            <p:ph sz="quarter" idx="4294967295"/>
          </p:nvPr>
        </p:nvSpPr>
        <p:spPr>
          <a:xfrm>
            <a:off x="609600" y="1600200"/>
            <a:ext cx="7924800" cy="4114800"/>
          </a:xfrm>
          <a:prstGeom prst="rect">
            <a:avLst/>
          </a:prstGeom>
        </p:spPr>
        <p:txBody>
          <a:bodyPr/>
          <a:lstStyle/>
          <a:p>
            <a:pPr marL="2743200" lvl="6" indent="0">
              <a:buNone/>
            </a:pPr>
            <a:endParaRPr lang="en-US" sz="3000" dirty="0" smtClean="0"/>
          </a:p>
          <a:p>
            <a:pPr marL="2743200" lvl="6" indent="0">
              <a:buNone/>
            </a:pPr>
            <a:r>
              <a:rPr lang="en-US" sz="3400" dirty="0" smtClean="0"/>
              <a:t>Pelvic Floor Dysfunction!!!</a:t>
            </a:r>
            <a:endParaRPr lang="en-US" sz="3400" dirty="0"/>
          </a:p>
        </p:txBody>
      </p:sp>
    </p:spTree>
    <p:extLst>
      <p:ext uri="{BB962C8B-B14F-4D97-AF65-F5344CB8AC3E}">
        <p14:creationId xmlns:p14="http://schemas.microsoft.com/office/powerpoint/2010/main" val="187318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do WHAT?!?!”</a:t>
            </a:r>
            <a:endParaRPr lang="en-US" dirty="0"/>
          </a:p>
        </p:txBody>
      </p:sp>
      <p:sp>
        <p:nvSpPr>
          <p:cNvPr id="3" name="Content Placeholder 2"/>
          <p:cNvSpPr>
            <a:spLocks noGrp="1"/>
          </p:cNvSpPr>
          <p:nvPr>
            <p:ph idx="1"/>
          </p:nvPr>
        </p:nvSpPr>
        <p:spPr/>
        <p:txBody>
          <a:bodyPr/>
          <a:lstStyle/>
          <a:p>
            <a:endParaRPr lang="en-US" dirty="0"/>
          </a:p>
          <a:p>
            <a:endParaRPr lang="en-US" dirty="0" smtClean="0"/>
          </a:p>
        </p:txBody>
      </p:sp>
      <p:pic>
        <p:nvPicPr>
          <p:cNvPr id="7" name="Picture 6" descr="IMG_17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5" y="1444532"/>
            <a:ext cx="5143500" cy="5413468"/>
          </a:xfrm>
          <a:prstGeom prst="rect">
            <a:avLst/>
          </a:prstGeom>
        </p:spPr>
      </p:pic>
    </p:spTree>
    <p:extLst>
      <p:ext uri="{BB962C8B-B14F-4D97-AF65-F5344CB8AC3E}">
        <p14:creationId xmlns:p14="http://schemas.microsoft.com/office/powerpoint/2010/main" val="18810741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“Women’s Health”?</a:t>
            </a:r>
            <a:endParaRPr lang="en-US" dirty="0"/>
          </a:p>
        </p:txBody>
      </p:sp>
      <p:sp>
        <p:nvSpPr>
          <p:cNvPr id="3" name="Content Placeholder 2"/>
          <p:cNvSpPr>
            <a:spLocks noGrp="1"/>
          </p:cNvSpPr>
          <p:nvPr>
            <p:ph idx="1"/>
          </p:nvPr>
        </p:nvSpPr>
        <p:spPr/>
        <p:txBody>
          <a:bodyPr/>
          <a:lstStyle/>
          <a:p>
            <a:r>
              <a:rPr lang="en-US" dirty="0" smtClean="0"/>
              <a:t>Different Titles:</a:t>
            </a:r>
          </a:p>
          <a:p>
            <a:pPr lvl="1"/>
            <a:r>
              <a:rPr lang="en-US" dirty="0" err="1" smtClean="0"/>
              <a:t>Urogynecological</a:t>
            </a:r>
            <a:r>
              <a:rPr lang="en-US" dirty="0" smtClean="0"/>
              <a:t> Physical Therapist</a:t>
            </a:r>
          </a:p>
          <a:p>
            <a:pPr lvl="1"/>
            <a:r>
              <a:rPr lang="en-US" dirty="0" smtClean="0"/>
              <a:t>Pelvic Floor PT</a:t>
            </a:r>
          </a:p>
          <a:p>
            <a:pPr lvl="1"/>
            <a:r>
              <a:rPr lang="en-US" dirty="0" smtClean="0"/>
              <a:t>Women’s Health Therapist</a:t>
            </a:r>
          </a:p>
          <a:p>
            <a:pPr lvl="1"/>
            <a:r>
              <a:rPr lang="en-US" dirty="0" smtClean="0"/>
              <a:t>Pelvic Disorders Specialist</a:t>
            </a:r>
          </a:p>
          <a:p>
            <a:pPr lvl="1"/>
            <a:r>
              <a:rPr lang="en-US" dirty="0" smtClean="0"/>
              <a:t>Pelvic Rehab Therapist</a:t>
            </a:r>
            <a:endParaRPr lang="en-US" dirty="0"/>
          </a:p>
          <a:p>
            <a:pPr lvl="1"/>
            <a:r>
              <a:rPr lang="en-US" dirty="0" err="1" smtClean="0"/>
              <a:t>Urotherapist</a:t>
            </a:r>
            <a:endParaRPr lang="en-US" dirty="0" smtClean="0"/>
          </a:p>
          <a:p>
            <a:pPr marL="349250" lvl="1" indent="0">
              <a:buNone/>
            </a:pPr>
            <a:endParaRPr lang="en-US" dirty="0" smtClean="0"/>
          </a:p>
        </p:txBody>
      </p:sp>
    </p:spTree>
    <p:extLst>
      <p:ext uri="{BB962C8B-B14F-4D97-AF65-F5344CB8AC3E}">
        <p14:creationId xmlns:p14="http://schemas.microsoft.com/office/powerpoint/2010/main" val="63578096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1193</TotalTime>
  <Words>3753</Words>
  <Application>Microsoft Macintosh PowerPoint</Application>
  <PresentationFormat>On-screen Show (4:3)</PresentationFormat>
  <Paragraphs>557</Paragraphs>
  <Slides>71</Slides>
  <Notes>31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Breeze</vt:lpstr>
      <vt:lpstr>Introduction to “Women’s Health”  Physical Therapy</vt:lpstr>
      <vt:lpstr>Personal Bio</vt:lpstr>
      <vt:lpstr>Specialty Training</vt:lpstr>
      <vt:lpstr>And I’m a Mom……</vt:lpstr>
      <vt:lpstr>Lawson—15 months</vt:lpstr>
      <vt:lpstr>Almost 2.5 yo #ham</vt:lpstr>
      <vt:lpstr>Objectives</vt:lpstr>
      <vt:lpstr>“You do WHAT?!?!”</vt:lpstr>
      <vt:lpstr>What is “Women’s Health”?</vt:lpstr>
      <vt:lpstr>What do we treat?</vt:lpstr>
      <vt:lpstr>Pelvic Floor Dysfunction</vt:lpstr>
      <vt:lpstr>PFD</vt:lpstr>
      <vt:lpstr>Common S&amp;S of PFD associated w/ Pain</vt:lpstr>
      <vt:lpstr>Common S&amp;S of PFD non-pain related</vt:lpstr>
      <vt:lpstr>Musculoskeletal Conditions Impairments</vt:lpstr>
      <vt:lpstr>Medical Diagnoses</vt:lpstr>
      <vt:lpstr>Patient Background</vt:lpstr>
      <vt:lpstr>General Overview</vt:lpstr>
      <vt:lpstr>Pelvic Floor Function</vt:lpstr>
      <vt:lpstr>Pelvic Floor Function</vt:lpstr>
      <vt:lpstr>Pelvic Floor Function</vt:lpstr>
      <vt:lpstr>Pelvic Floor Function</vt:lpstr>
      <vt:lpstr>Pelvic Floor Function</vt:lpstr>
      <vt:lpstr>Pelvic Floor/Bladder Coordination</vt:lpstr>
      <vt:lpstr>Pelvic Floor/Bowel</vt:lpstr>
      <vt:lpstr>Pelvic Floor Strength/Endurance</vt:lpstr>
      <vt:lpstr>Pelvic Floor Contractions (Kegels)</vt:lpstr>
      <vt:lpstr>First Guidelines Published: AHCPR Exercise Prescription </vt:lpstr>
      <vt:lpstr>Instruction PF contractions</vt:lpstr>
      <vt:lpstr>To Kegel or To Not Kegel</vt:lpstr>
      <vt:lpstr>Hypertonic/Short/Tight PF:</vt:lpstr>
      <vt:lpstr>Anatomy</vt:lpstr>
      <vt:lpstr>Urogenital and Anal Triangles</vt:lpstr>
      <vt:lpstr>Layer 1</vt:lpstr>
      <vt:lpstr>Layer 1-Superficial Perineal Pouch</vt:lpstr>
      <vt:lpstr>Layer 2</vt:lpstr>
      <vt:lpstr>Layer 2-Deep Perineal Pouch</vt:lpstr>
      <vt:lpstr>Layer 3</vt:lpstr>
      <vt:lpstr>Layer 3</vt:lpstr>
      <vt:lpstr>Pelvic Diaphragm</vt:lpstr>
      <vt:lpstr>Arcus Tendineus Levator Ani (ATLA)</vt:lpstr>
      <vt:lpstr>ATLA</vt:lpstr>
      <vt:lpstr>Pudendal Nerve</vt:lpstr>
      <vt:lpstr>Pudendal Nerve Summary</vt:lpstr>
      <vt:lpstr>Pudendal Entrapment (PNE) vs Pudendal Neuralgia (PN)</vt:lpstr>
      <vt:lpstr>A is PN</vt:lpstr>
      <vt:lpstr>PowerPoint Presentation</vt:lpstr>
      <vt:lpstr>Orthopedic Considerations</vt:lpstr>
      <vt:lpstr>Orthopedic Considerations</vt:lpstr>
      <vt:lpstr>Orthopedic Considerations</vt:lpstr>
      <vt:lpstr>The OI Connection</vt:lpstr>
      <vt:lpstr>Journal of Women’s Health Physical Therapy Study</vt:lpstr>
      <vt:lpstr>Your Patients</vt:lpstr>
      <vt:lpstr>Orthopedic Considerations</vt:lpstr>
      <vt:lpstr>Orthopedic Considerations</vt:lpstr>
      <vt:lpstr>Post-Partum</vt:lpstr>
      <vt:lpstr>Orthopedic Considerations</vt:lpstr>
      <vt:lpstr>How PT applies-Treatment</vt:lpstr>
      <vt:lpstr>Manual Therapy</vt:lpstr>
      <vt:lpstr>Therapeutic Exercises</vt:lpstr>
      <vt:lpstr>Biofeedback</vt:lpstr>
      <vt:lpstr>Electrical Stimulation</vt:lpstr>
      <vt:lpstr>Patient Education</vt:lpstr>
      <vt:lpstr>In Conclusion</vt:lpstr>
      <vt:lpstr>Conclusion</vt:lpstr>
      <vt:lpstr>Conclusion</vt:lpstr>
      <vt:lpstr>Conclusion</vt:lpstr>
      <vt:lpstr>  Erectile Dysfunction</vt:lpstr>
      <vt:lpstr>  ED continued</vt:lpstr>
      <vt:lpstr>  Premature ejaculation</vt:lpstr>
      <vt:lpstr>   Sounds like……..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“Women’s Health”  Physical Therapy</dc:title>
  <dc:creator>tara sullivan</dc:creator>
  <cp:lastModifiedBy>tara sullivan</cp:lastModifiedBy>
  <cp:revision>184</cp:revision>
  <dcterms:created xsi:type="dcterms:W3CDTF">2014-03-08T16:27:20Z</dcterms:created>
  <dcterms:modified xsi:type="dcterms:W3CDTF">2016-05-03T02:24:12Z</dcterms:modified>
</cp:coreProperties>
</file>